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al Italics" panose="020B0604020202020204" charset="0"/>
      <p:regular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Gordita" panose="020B0604020202020204" charset="0"/>
      <p:regular r:id="rId34"/>
    </p:embeddedFont>
    <p:embeddedFont>
      <p:font typeface="Gordita Bold" panose="020B0604020202020204" charset="0"/>
      <p:regular r:id="rId35"/>
    </p:embeddedFont>
    <p:embeddedFont>
      <p:font typeface="Poppins Bold" panose="020B0604020202020204" charset="0"/>
      <p:regular r:id="rId36"/>
    </p:embeddedFont>
    <p:embeddedFont>
      <p:font typeface="Public Sans" panose="020B0604020202020204" charset="0"/>
      <p:regular r:id="rId37"/>
    </p:embeddedFont>
    <p:embeddedFont>
      <p:font typeface="Public Sans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10" Type="http://schemas.openxmlformats.org/officeDocument/2006/relationships/hyperlink" Target="https://app.powerbi.com/groups/5823c102-f776-4403-9b34-8d12be1bd202/list?ctid=2082de46-1afa-4b64-a440-6558f80e9840&amp;experience=power-bi&amp;bookmarkGuid=d9c9f3a103b3ece7b8ff" TargetMode="External"/><Relationship Id="rId4" Type="http://schemas.openxmlformats.org/officeDocument/2006/relationships/image" Target="../media/image48.png"/><Relationship Id="rId9" Type="http://schemas.openxmlformats.org/officeDocument/2006/relationships/hyperlink" Target="https://github.com/KElfeky/Graduation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61779" y="9258300"/>
            <a:ext cx="6680225" cy="0"/>
          </a:xfrm>
          <a:prstGeom prst="line">
            <a:avLst/>
          </a:prstGeom>
          <a:ln w="19050" cap="flat">
            <a:solidFill>
              <a:srgbClr val="10AF7F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261078" y="0"/>
            <a:ext cx="10176340" cy="10287000"/>
            <a:chOff x="0" y="0"/>
            <a:chExt cx="5956300" cy="60210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l="-69157" r="-1022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0717" y="2979213"/>
            <a:ext cx="4845843" cy="77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  <a:spcBef>
                <a:spcPct val="0"/>
              </a:spcBef>
            </a:pPr>
            <a:r>
              <a:rPr lang="en-US" sz="4572" b="1">
                <a:solidFill>
                  <a:srgbClr val="284448"/>
                </a:solidFill>
                <a:latin typeface="Gordita Bold"/>
                <a:ea typeface="Gordita Bold"/>
                <a:cs typeface="Gordita Bold"/>
                <a:sym typeface="Gordita Bold"/>
              </a:rPr>
              <a:t>ANALYSIS OF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0717" y="3764098"/>
            <a:ext cx="6721287" cy="503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18"/>
              </a:lnSpc>
              <a:spcBef>
                <a:spcPct val="0"/>
              </a:spcBef>
            </a:pPr>
            <a:r>
              <a:rPr lang="en-US" sz="9584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UK RAILWAY RIDES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3839" y="532218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6470195" cy="10287000"/>
            <a:chOff x="0" y="0"/>
            <a:chExt cx="8626927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5115" r="12900"/>
            <a:stretch>
              <a:fillRect/>
            </a:stretch>
          </p:blipFill>
          <p:spPr>
            <a:xfrm>
              <a:off x="0" y="0"/>
              <a:ext cx="8626927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212780" y="881680"/>
            <a:ext cx="6469185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OPERATIONS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32444" y="2986875"/>
            <a:ext cx="9570889" cy="519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 total of </a:t>
            </a:r>
            <a:r>
              <a:rPr lang="en-US" sz="23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1,613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hours were lost due to delays. 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key causes: 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Signal failures.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technical issues.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Staff shortages.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Liverpool to London Euston route — though not the busiest, it had the highest refund amount: over £13,000.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Routes like York to Leeds showed consistent</a:t>
            </a:r>
            <a:r>
              <a:rPr lang="en-US" sz="23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on-time arrivals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proving efficient micro-networks exist.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We also broke down delays by month — with March seeing the most delays and cancellations, likely due to seasonal factors like weather."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12780" y="1750574"/>
            <a:ext cx="6469185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1497" y="-1566769"/>
            <a:ext cx="7897614" cy="2595469"/>
            <a:chOff x="0" y="0"/>
            <a:chExt cx="2080030" cy="683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0030" cy="683580"/>
            </a:xfrm>
            <a:custGeom>
              <a:avLst/>
              <a:gdLst/>
              <a:ahLst/>
              <a:cxnLst/>
              <a:rect l="l" t="t" r="r" b="b"/>
              <a:pathLst>
                <a:path w="2080030" h="68358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58005" y="9418589"/>
            <a:ext cx="7897614" cy="2595469"/>
            <a:chOff x="0" y="0"/>
            <a:chExt cx="2080030" cy="683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030" cy="683580"/>
            </a:xfrm>
            <a:custGeom>
              <a:avLst/>
              <a:gdLst/>
              <a:ahLst/>
              <a:cxnLst/>
              <a:rect l="l" t="t" r="r" b="b"/>
              <a:pathLst>
                <a:path w="2080030" h="68358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6436" y="1422341"/>
            <a:ext cx="324527" cy="1293405"/>
          </a:xfrm>
          <a:custGeom>
            <a:avLst/>
            <a:gdLst/>
            <a:ahLst/>
            <a:cxnLst/>
            <a:rect l="l" t="t" r="r" b="b"/>
            <a:pathLst>
              <a:path w="324527" h="1293405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97036" y="7582099"/>
            <a:ext cx="324527" cy="1293405"/>
          </a:xfrm>
          <a:custGeom>
            <a:avLst/>
            <a:gdLst/>
            <a:ahLst/>
            <a:cxnLst/>
            <a:rect l="l" t="t" r="r" b="b"/>
            <a:pathLst>
              <a:path w="324527" h="1293405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667860" y="506900"/>
            <a:ext cx="12896800" cy="8751400"/>
          </a:xfrm>
          <a:custGeom>
            <a:avLst/>
            <a:gdLst/>
            <a:ahLst/>
            <a:cxnLst/>
            <a:rect l="l" t="t" r="r" b="b"/>
            <a:pathLst>
              <a:path w="12896800" h="8751400">
                <a:moveTo>
                  <a:pt x="0" y="0"/>
                </a:moveTo>
                <a:lnTo>
                  <a:pt x="12896800" y="0"/>
                </a:lnTo>
                <a:lnTo>
                  <a:pt x="12896800" y="8751400"/>
                </a:lnTo>
                <a:lnTo>
                  <a:pt x="0" y="875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832846" y="5450260"/>
            <a:ext cx="6468863" cy="146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9"/>
              </a:lnSpc>
              <a:spcBef>
                <a:spcPct val="0"/>
              </a:spcBef>
            </a:pPr>
            <a:r>
              <a:rPr lang="en-US" sz="850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39137" y="9592321"/>
            <a:ext cx="13551581" cy="44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GOAL: ANALYZE REVENUE, TICKET SALES, AND PASSENGER BEHAVIOR.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3839" y="532218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6470195" cy="10287000"/>
            <a:chOff x="0" y="0"/>
            <a:chExt cx="8626927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6286" r="52752"/>
            <a:stretch>
              <a:fillRect/>
            </a:stretch>
          </p:blipFill>
          <p:spPr>
            <a:xfrm>
              <a:off x="0" y="0"/>
              <a:ext cx="8626927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994328" y="1074966"/>
            <a:ext cx="6469185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SALES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94328" y="3215467"/>
            <a:ext cx="10648797" cy="556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0"/>
              </a:lnSpc>
            </a:pPr>
            <a:r>
              <a:rPr lang="en-US" sz="26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Total sales: 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£741,921</a:t>
            </a:r>
          </a:p>
          <a:p>
            <a:pPr algn="just">
              <a:lnSpc>
                <a:spcPts val="3740"/>
              </a:lnSpc>
            </a:pPr>
            <a:endParaRPr lang="en-US" sz="2671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740"/>
              </a:lnSpc>
            </a:pPr>
            <a:r>
              <a:rPr lang="en-US" sz="26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Standard Class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tickets made up </a:t>
            </a:r>
            <a:r>
              <a:rPr lang="en-US" sz="26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80%</a:t>
            </a:r>
          </a:p>
          <a:p>
            <a:pPr algn="just">
              <a:lnSpc>
                <a:spcPts val="3740"/>
              </a:lnSpc>
            </a:pPr>
            <a:r>
              <a:rPr lang="en-US" sz="26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Advance tickets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were</a:t>
            </a:r>
            <a:r>
              <a:rPr lang="en-US" sz="26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the most popular 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with total sales £242K thus, it has the highest % of discount. </a:t>
            </a:r>
          </a:p>
          <a:p>
            <a:pPr algn="just">
              <a:lnSpc>
                <a:spcPts val="3740"/>
              </a:lnSpc>
            </a:pP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Purchases were almost </a:t>
            </a:r>
            <a:r>
              <a:rPr lang="en-US" sz="2671" b="1" u="sng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evenly split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between online (59%) and station sales (41%), showing the growing adoption of digital platforms.</a:t>
            </a:r>
          </a:p>
          <a:p>
            <a:pPr algn="just">
              <a:lnSpc>
                <a:spcPts val="3740"/>
              </a:lnSpc>
            </a:pPr>
            <a:endParaRPr lang="en-US" sz="2671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740"/>
              </a:lnSpc>
            </a:pP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Refunds accounted for </a:t>
            </a:r>
            <a:r>
              <a:rPr lang="en-US" sz="2671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£38,702</a:t>
            </a:r>
            <a:r>
              <a:rPr lang="en-US" sz="267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with 1,118 refund requests.</a:t>
            </a:r>
          </a:p>
          <a:p>
            <a:pPr algn="just">
              <a:lnSpc>
                <a:spcPts val="3740"/>
              </a:lnSpc>
            </a:pPr>
            <a:endParaRPr lang="en-US" sz="2671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740"/>
              </a:lnSpc>
              <a:spcBef>
                <a:spcPct val="0"/>
              </a:spcBef>
            </a:pPr>
            <a:endParaRPr lang="en-US" sz="2671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94328" y="1906741"/>
            <a:ext cx="6469185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DASHBOARD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3839" y="445460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79289" y="3229523"/>
            <a:ext cx="1854861" cy="1800901"/>
          </a:xfrm>
          <a:custGeom>
            <a:avLst/>
            <a:gdLst/>
            <a:ahLst/>
            <a:cxnLst/>
            <a:rect l="l" t="t" r="r" b="b"/>
            <a:pathLst>
              <a:path w="1854861" h="1800901">
                <a:moveTo>
                  <a:pt x="0" y="0"/>
                </a:moveTo>
                <a:lnTo>
                  <a:pt x="1854861" y="0"/>
                </a:lnTo>
                <a:lnTo>
                  <a:pt x="1854861" y="1800902"/>
                </a:lnTo>
                <a:lnTo>
                  <a:pt x="0" y="180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41964" y="2924881"/>
            <a:ext cx="2734579" cy="2734579"/>
          </a:xfrm>
          <a:custGeom>
            <a:avLst/>
            <a:gdLst/>
            <a:ahLst/>
            <a:cxnLst/>
            <a:rect l="l" t="t" r="r" b="b"/>
            <a:pathLst>
              <a:path w="2734579" h="2734579">
                <a:moveTo>
                  <a:pt x="0" y="0"/>
                </a:moveTo>
                <a:lnTo>
                  <a:pt x="2734580" y="0"/>
                </a:lnTo>
                <a:lnTo>
                  <a:pt x="2734580" y="2734579"/>
                </a:lnTo>
                <a:lnTo>
                  <a:pt x="0" y="2734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81719" y="3229523"/>
            <a:ext cx="1825544" cy="1668091"/>
          </a:xfrm>
          <a:custGeom>
            <a:avLst/>
            <a:gdLst/>
            <a:ahLst/>
            <a:cxnLst/>
            <a:rect l="l" t="t" r="r" b="b"/>
            <a:pathLst>
              <a:path w="1825544" h="1668091">
                <a:moveTo>
                  <a:pt x="0" y="0"/>
                </a:moveTo>
                <a:lnTo>
                  <a:pt x="1825544" y="0"/>
                </a:lnTo>
                <a:lnTo>
                  <a:pt x="1825544" y="1668092"/>
                </a:lnTo>
                <a:lnTo>
                  <a:pt x="0" y="1668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645256"/>
            <a:ext cx="9950001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D696E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 </a:t>
            </a: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INSIGHTS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59814"/>
            <a:ext cx="5068088" cy="479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These are high-traffic routes, worth prioritizing for service improvements.</a:t>
            </a:r>
          </a:p>
          <a:p>
            <a:pPr algn="l">
              <a:lnSpc>
                <a:spcPts val="3220"/>
              </a:lnSpc>
            </a:pPr>
            <a:endParaRPr lang="en-US" sz="230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Busiest departure station: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Manchester Piccadilly 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Top destination station:</a:t>
            </a: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Birmingham New Street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Highest traffic route: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Manchester ⟶ Liverpool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74381" y="5259814"/>
            <a:ext cx="5541974" cy="406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Operational performance is generally </a:t>
            </a:r>
            <a:r>
              <a:rPr lang="en-US" sz="2300" b="1" dirty="0">
                <a:solidFill>
                  <a:srgbClr val="00B05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good</a:t>
            </a: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but delays still occur. </a:t>
            </a:r>
          </a:p>
          <a:p>
            <a:pPr algn="l">
              <a:lnSpc>
                <a:spcPts val="3220"/>
              </a:lnSpc>
            </a:pPr>
            <a:endParaRPr lang="en-US" sz="2300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Journeys Are On Time by </a:t>
            </a: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87%</a:t>
            </a: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3949" y="5259814"/>
            <a:ext cx="5065351" cy="283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Delays Reasons:</a:t>
            </a:r>
          </a:p>
          <a:p>
            <a:pPr algn="l">
              <a:lnSpc>
                <a:spcPts val="3220"/>
              </a:lnSpc>
            </a:pPr>
            <a:endParaRPr lang="en-US" sz="2300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 top causes of all the reasons listed are: </a:t>
            </a:r>
          </a:p>
          <a:p>
            <a:pPr marL="496571" lvl="1" indent="-248285" algn="l">
              <a:lnSpc>
                <a:spcPts val="3220"/>
              </a:lnSpc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Weather</a:t>
            </a:r>
          </a:p>
          <a:p>
            <a:pPr marL="496571" lvl="1" indent="-248285" algn="l">
              <a:lnSpc>
                <a:spcPts val="3220"/>
              </a:lnSpc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Signal Failure </a:t>
            </a:r>
          </a:p>
          <a:p>
            <a:pPr marL="496571" lvl="1" indent="-248285" algn="l">
              <a:lnSpc>
                <a:spcPts val="3220"/>
              </a:lnSpc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Technical Issues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3839" y="512358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693293"/>
            <a:ext cx="8261962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D696E"/>
                </a:solidFill>
                <a:latin typeface="Gordita Bold"/>
                <a:ea typeface="Gordita Bold"/>
                <a:cs typeface="Gordita Bold"/>
                <a:sym typeface="Gordita Bold"/>
              </a:rPr>
              <a:t>SALES </a:t>
            </a: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INSIGHTS</a:t>
            </a:r>
          </a:p>
        </p:txBody>
      </p:sp>
      <p:sp>
        <p:nvSpPr>
          <p:cNvPr id="4" name="Freeform 4"/>
          <p:cNvSpPr/>
          <p:nvPr/>
        </p:nvSpPr>
        <p:spPr>
          <a:xfrm>
            <a:off x="13843611" y="3067184"/>
            <a:ext cx="2286258" cy="2301602"/>
          </a:xfrm>
          <a:custGeom>
            <a:avLst/>
            <a:gdLst/>
            <a:ahLst/>
            <a:cxnLst/>
            <a:rect l="l" t="t" r="r" b="b"/>
            <a:pathLst>
              <a:path w="2286258" h="2301602">
                <a:moveTo>
                  <a:pt x="0" y="0"/>
                </a:moveTo>
                <a:lnTo>
                  <a:pt x="2286258" y="0"/>
                </a:lnTo>
                <a:lnTo>
                  <a:pt x="2286258" y="2301601"/>
                </a:lnTo>
                <a:lnTo>
                  <a:pt x="0" y="2301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72389" y="2930624"/>
            <a:ext cx="1343223" cy="2193017"/>
          </a:xfrm>
          <a:custGeom>
            <a:avLst/>
            <a:gdLst/>
            <a:ahLst/>
            <a:cxnLst/>
            <a:rect l="l" t="t" r="r" b="b"/>
            <a:pathLst>
              <a:path w="1343223" h="2193017">
                <a:moveTo>
                  <a:pt x="0" y="0"/>
                </a:moveTo>
                <a:lnTo>
                  <a:pt x="1343222" y="0"/>
                </a:lnTo>
                <a:lnTo>
                  <a:pt x="1343222" y="2193017"/>
                </a:lnTo>
                <a:lnTo>
                  <a:pt x="0" y="2193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4445" y="3082795"/>
            <a:ext cx="3411468" cy="1599126"/>
          </a:xfrm>
          <a:custGeom>
            <a:avLst/>
            <a:gdLst/>
            <a:ahLst/>
            <a:cxnLst/>
            <a:rect l="l" t="t" r="r" b="b"/>
            <a:pathLst>
              <a:path w="3411468" h="1599126">
                <a:moveTo>
                  <a:pt x="0" y="0"/>
                </a:moveTo>
                <a:lnTo>
                  <a:pt x="3411468" y="0"/>
                </a:lnTo>
                <a:lnTo>
                  <a:pt x="3411468" y="1599126"/>
                </a:lnTo>
                <a:lnTo>
                  <a:pt x="0" y="1599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63293">
            <a:off x="2903189" y="3382470"/>
            <a:ext cx="1541099" cy="976671"/>
          </a:xfrm>
          <a:custGeom>
            <a:avLst/>
            <a:gdLst/>
            <a:ahLst/>
            <a:cxnLst/>
            <a:rect l="l" t="t" r="r" b="b"/>
            <a:pathLst>
              <a:path w="1541099" h="976671">
                <a:moveTo>
                  <a:pt x="0" y="0"/>
                </a:moveTo>
                <a:lnTo>
                  <a:pt x="1541098" y="0"/>
                </a:lnTo>
                <a:lnTo>
                  <a:pt x="1541098" y="976671"/>
                </a:lnTo>
                <a:lnTo>
                  <a:pt x="0" y="976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9447" y="5066491"/>
            <a:ext cx="5303663" cy="479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Passengers are price-sensitive; cost-efficient tickets drive demand. 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Average ticket price: </a:t>
            </a: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£23.44</a:t>
            </a: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Class Purchased: </a:t>
            </a: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Standard class 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The highest sales: </a:t>
            </a: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Advance tickets </a:t>
            </a: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55% sold with discount 50%.</a:t>
            </a: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Anytime tickets</a:t>
            </a: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are full price and flexible but have lower sales. 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This shows most passengers prefer cheaper tickets over flexibility.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92169" y="5317184"/>
            <a:ext cx="5541974" cy="359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Digital channels are preferred, supporting investment in the online booking experience. </a:t>
            </a:r>
          </a:p>
          <a:p>
            <a:pPr algn="l">
              <a:lnSpc>
                <a:spcPts val="3220"/>
              </a:lnSpc>
            </a:pPr>
            <a:endParaRPr lang="en-US" sz="2300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58%</a:t>
            </a: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of tickets were bought </a:t>
            </a: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online.</a:t>
            </a: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Most common payment methods: </a:t>
            </a: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Credit Card and Contactless</a:t>
            </a: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395031" y="5402117"/>
            <a:ext cx="5323522" cy="488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Either passengers are unaware of their eligibility, or the refund process is difficult. </a:t>
            </a:r>
          </a:p>
          <a:p>
            <a:pPr algn="l">
              <a:lnSpc>
                <a:spcPts val="3220"/>
              </a:lnSpc>
            </a:pPr>
            <a:endParaRPr lang="en-US" sz="2300" b="1" dirty="0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Only about 27</a:t>
            </a: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%</a:t>
            </a: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of total eligible refunded transactions involved a refund request.</a:t>
            </a:r>
            <a:b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b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</a:br>
            <a:r>
              <a:rPr lang="en-US" sz="23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 could boost customer satisfaction without significantly increasing refund costs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3839" y="512358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76881" y="3875753"/>
            <a:ext cx="2570396" cy="1628988"/>
          </a:xfrm>
          <a:custGeom>
            <a:avLst/>
            <a:gdLst/>
            <a:ahLst/>
            <a:cxnLst/>
            <a:rect l="l" t="t" r="r" b="b"/>
            <a:pathLst>
              <a:path w="2570396" h="1628988">
                <a:moveTo>
                  <a:pt x="0" y="0"/>
                </a:moveTo>
                <a:lnTo>
                  <a:pt x="2570396" y="0"/>
                </a:lnTo>
                <a:lnTo>
                  <a:pt x="2570396" y="1628988"/>
                </a:lnTo>
                <a:lnTo>
                  <a:pt x="0" y="1628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75246" y="3653034"/>
            <a:ext cx="1584862" cy="2074426"/>
          </a:xfrm>
          <a:custGeom>
            <a:avLst/>
            <a:gdLst/>
            <a:ahLst/>
            <a:cxnLst/>
            <a:rect l="l" t="t" r="r" b="b"/>
            <a:pathLst>
              <a:path w="1584862" h="2074426">
                <a:moveTo>
                  <a:pt x="0" y="0"/>
                </a:moveTo>
                <a:lnTo>
                  <a:pt x="1584862" y="0"/>
                </a:lnTo>
                <a:lnTo>
                  <a:pt x="1584862" y="2074426"/>
                </a:lnTo>
                <a:lnTo>
                  <a:pt x="0" y="20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88077" y="3539446"/>
            <a:ext cx="2286258" cy="2301602"/>
          </a:xfrm>
          <a:custGeom>
            <a:avLst/>
            <a:gdLst/>
            <a:ahLst/>
            <a:cxnLst/>
            <a:rect l="l" t="t" r="r" b="b"/>
            <a:pathLst>
              <a:path w="2286258" h="2301602">
                <a:moveTo>
                  <a:pt x="0" y="0"/>
                </a:moveTo>
                <a:lnTo>
                  <a:pt x="2286258" y="0"/>
                </a:lnTo>
                <a:lnTo>
                  <a:pt x="2286258" y="2301602"/>
                </a:lnTo>
                <a:lnTo>
                  <a:pt x="0" y="230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60202" y="1691754"/>
            <a:ext cx="8261962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665833"/>
            <a:ext cx="4866758" cy="1998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Offer promotions on less-busy routes. 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Adjust prices slightly on consistently full journeys.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73013" y="6689485"/>
            <a:ext cx="5541974" cy="239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Promote digital platforms further (e.g., mobile app features like delay alerts, check-in, loyalty points). 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Add personalization (e.g., frequently traveled routes, fastest trains).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3949" y="6665833"/>
            <a:ext cx="5065351" cy="279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Advertise and notify delayed passengers about refund eligibility. 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Introduce a self-service refund request option in the app/website.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3839" y="532218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40487" y="3328721"/>
            <a:ext cx="2292967" cy="2292967"/>
          </a:xfrm>
          <a:custGeom>
            <a:avLst/>
            <a:gdLst/>
            <a:ahLst/>
            <a:cxnLst/>
            <a:rect l="l" t="t" r="r" b="b"/>
            <a:pathLst>
              <a:path w="2292967" h="2292967">
                <a:moveTo>
                  <a:pt x="0" y="0"/>
                </a:moveTo>
                <a:lnTo>
                  <a:pt x="2292967" y="0"/>
                </a:lnTo>
                <a:lnTo>
                  <a:pt x="2292967" y="2292966"/>
                </a:lnTo>
                <a:lnTo>
                  <a:pt x="0" y="2292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72045" y="3425811"/>
            <a:ext cx="1885192" cy="2220136"/>
          </a:xfrm>
          <a:custGeom>
            <a:avLst/>
            <a:gdLst/>
            <a:ahLst/>
            <a:cxnLst/>
            <a:rect l="l" t="t" r="r" b="b"/>
            <a:pathLst>
              <a:path w="1885192" h="2220136">
                <a:moveTo>
                  <a:pt x="0" y="0"/>
                </a:moveTo>
                <a:lnTo>
                  <a:pt x="1885192" y="0"/>
                </a:lnTo>
                <a:lnTo>
                  <a:pt x="1885192" y="2220136"/>
                </a:lnTo>
                <a:lnTo>
                  <a:pt x="0" y="2220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05088" y="3012718"/>
            <a:ext cx="1403987" cy="2924973"/>
          </a:xfrm>
          <a:custGeom>
            <a:avLst/>
            <a:gdLst/>
            <a:ahLst/>
            <a:cxnLst/>
            <a:rect l="l" t="t" r="r" b="b"/>
            <a:pathLst>
              <a:path w="1403987" h="2924973">
                <a:moveTo>
                  <a:pt x="0" y="0"/>
                </a:moveTo>
                <a:lnTo>
                  <a:pt x="1403987" y="0"/>
                </a:lnTo>
                <a:lnTo>
                  <a:pt x="1403987" y="2924973"/>
                </a:lnTo>
                <a:lnTo>
                  <a:pt x="0" y="292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19086" y="3328721"/>
            <a:ext cx="2138441" cy="2347590"/>
          </a:xfrm>
          <a:custGeom>
            <a:avLst/>
            <a:gdLst/>
            <a:ahLst/>
            <a:cxnLst/>
            <a:rect l="l" t="t" r="r" b="b"/>
            <a:pathLst>
              <a:path w="2138441" h="2347590">
                <a:moveTo>
                  <a:pt x="0" y="0"/>
                </a:moveTo>
                <a:lnTo>
                  <a:pt x="2138441" y="0"/>
                </a:lnTo>
                <a:lnTo>
                  <a:pt x="2138441" y="2347590"/>
                </a:lnTo>
                <a:lnTo>
                  <a:pt x="0" y="2347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60202" y="1711613"/>
            <a:ext cx="11012941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D696E"/>
                </a:solidFill>
                <a:latin typeface="Gordita Bold"/>
                <a:ea typeface="Gordita Bold"/>
                <a:cs typeface="Gordita Bold"/>
                <a:sym typeface="Gordita Bold"/>
              </a:rPr>
              <a:t>SUGGESTED</a:t>
            </a: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 FUTURE PLANS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2999" y="6231287"/>
            <a:ext cx="4445513" cy="2017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-Launching recruitment events to increase the staff team.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-Develop training plans for the whole staff.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9936" y="6285911"/>
            <a:ext cx="5844857" cy="365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Due to data limitations, key questions around passenger capacity and pricing couldn’t be fully answered.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providing detailed and well-descriptive data, we could launch loyalty campaigns, targeted ads, and offer discounts for families and children during holidays like Mother’s Day and national celebrations.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30087" y="6115133"/>
            <a:ext cx="3929213" cy="279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Set up 24/7 maintenance teams with smart tools for quick repairs. Keep stations clean and safe with regular checks. Maintain power, security, and passenger systems daily.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0A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1497" y="-1566769"/>
            <a:ext cx="7897614" cy="2595469"/>
            <a:chOff x="0" y="0"/>
            <a:chExt cx="2080030" cy="683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0030" cy="683580"/>
            </a:xfrm>
            <a:custGeom>
              <a:avLst/>
              <a:gdLst/>
              <a:ahLst/>
              <a:cxnLst/>
              <a:rect l="l" t="t" r="r" b="b"/>
              <a:pathLst>
                <a:path w="2080030" h="68358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58005" y="9418589"/>
            <a:ext cx="7897614" cy="2595469"/>
            <a:chOff x="0" y="0"/>
            <a:chExt cx="2080030" cy="683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030" cy="683580"/>
            </a:xfrm>
            <a:custGeom>
              <a:avLst/>
              <a:gdLst/>
              <a:ahLst/>
              <a:cxnLst/>
              <a:rect l="l" t="t" r="r" b="b"/>
              <a:pathLst>
                <a:path w="2080030" h="68358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6436" y="1422341"/>
            <a:ext cx="324527" cy="1293405"/>
          </a:xfrm>
          <a:custGeom>
            <a:avLst/>
            <a:gdLst/>
            <a:ahLst/>
            <a:cxnLst/>
            <a:rect l="l" t="t" r="r" b="b"/>
            <a:pathLst>
              <a:path w="324527" h="1293405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97036" y="7582099"/>
            <a:ext cx="324527" cy="1293405"/>
          </a:xfrm>
          <a:custGeom>
            <a:avLst/>
            <a:gdLst/>
            <a:ahLst/>
            <a:cxnLst/>
            <a:rect l="l" t="t" r="r" b="b"/>
            <a:pathLst>
              <a:path w="324527" h="1293405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84426" y="3175536"/>
            <a:ext cx="15319148" cy="40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28"/>
              </a:lnSpc>
              <a:spcBef>
                <a:spcPct val="0"/>
              </a:spcBef>
            </a:pPr>
            <a:r>
              <a:rPr lang="en-US" sz="1166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IMPLEMENTATION PHASE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53875" y="1518475"/>
            <a:ext cx="7250250" cy="7250250"/>
            <a:chOff x="0" y="0"/>
            <a:chExt cx="9667000" cy="966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66986" cy="9666986"/>
            </a:xfrm>
            <a:custGeom>
              <a:avLst/>
              <a:gdLst/>
              <a:ahLst/>
              <a:cxnLst/>
              <a:rect l="l" t="t" r="r" b="b"/>
              <a:pathLst>
                <a:path w="9666986" h="9666986">
                  <a:moveTo>
                    <a:pt x="0" y="4833493"/>
                  </a:moveTo>
                  <a:cubicBezTo>
                    <a:pt x="0" y="2164080"/>
                    <a:pt x="2164080" y="0"/>
                    <a:pt x="4833493" y="0"/>
                  </a:cubicBezTo>
                  <a:lnTo>
                    <a:pt x="4833493" y="12700"/>
                  </a:lnTo>
                  <a:lnTo>
                    <a:pt x="4833493" y="0"/>
                  </a:lnTo>
                  <a:cubicBezTo>
                    <a:pt x="7502906" y="0"/>
                    <a:pt x="9666986" y="2164080"/>
                    <a:pt x="9666986" y="4833493"/>
                  </a:cubicBezTo>
                  <a:lnTo>
                    <a:pt x="9654286" y="4833493"/>
                  </a:lnTo>
                  <a:lnTo>
                    <a:pt x="9666986" y="4833493"/>
                  </a:lnTo>
                  <a:cubicBezTo>
                    <a:pt x="9666986" y="7502906"/>
                    <a:pt x="7502906" y="9666986"/>
                    <a:pt x="4833493" y="9666986"/>
                  </a:cubicBezTo>
                  <a:lnTo>
                    <a:pt x="4833493" y="9654286"/>
                  </a:lnTo>
                  <a:lnTo>
                    <a:pt x="4833493" y="9666986"/>
                  </a:lnTo>
                  <a:cubicBezTo>
                    <a:pt x="2164080" y="9666986"/>
                    <a:pt x="0" y="7502906"/>
                    <a:pt x="0" y="4833493"/>
                  </a:cubicBezTo>
                  <a:lnTo>
                    <a:pt x="12700" y="4833493"/>
                  </a:lnTo>
                  <a:lnTo>
                    <a:pt x="25400" y="4833493"/>
                  </a:lnTo>
                  <a:lnTo>
                    <a:pt x="12700" y="4833493"/>
                  </a:lnTo>
                  <a:lnTo>
                    <a:pt x="0" y="4833493"/>
                  </a:lnTo>
                  <a:moveTo>
                    <a:pt x="25400" y="4833493"/>
                  </a:moveTo>
                  <a:cubicBezTo>
                    <a:pt x="25400" y="4840478"/>
                    <a:pt x="19685" y="4846193"/>
                    <a:pt x="12700" y="4846193"/>
                  </a:cubicBezTo>
                  <a:cubicBezTo>
                    <a:pt x="5715" y="4846193"/>
                    <a:pt x="0" y="4840478"/>
                    <a:pt x="0" y="4833493"/>
                  </a:cubicBezTo>
                  <a:cubicBezTo>
                    <a:pt x="0" y="4826508"/>
                    <a:pt x="5715" y="4820793"/>
                    <a:pt x="12700" y="4820793"/>
                  </a:cubicBezTo>
                  <a:cubicBezTo>
                    <a:pt x="19685" y="4820793"/>
                    <a:pt x="25400" y="4826508"/>
                    <a:pt x="25400" y="4833493"/>
                  </a:cubicBezTo>
                  <a:cubicBezTo>
                    <a:pt x="25400" y="7488936"/>
                    <a:pt x="2178050" y="9641586"/>
                    <a:pt x="4833493" y="9641586"/>
                  </a:cubicBezTo>
                  <a:cubicBezTo>
                    <a:pt x="7488936" y="9641586"/>
                    <a:pt x="9641586" y="7488936"/>
                    <a:pt x="9641586" y="4833493"/>
                  </a:cubicBezTo>
                  <a:cubicBezTo>
                    <a:pt x="9641586" y="2178050"/>
                    <a:pt x="7488936" y="25400"/>
                    <a:pt x="4833493" y="25400"/>
                  </a:cubicBezTo>
                  <a:lnTo>
                    <a:pt x="4833493" y="12700"/>
                  </a:lnTo>
                  <a:lnTo>
                    <a:pt x="4833493" y="25400"/>
                  </a:lnTo>
                  <a:cubicBezTo>
                    <a:pt x="2178050" y="25400"/>
                    <a:pt x="25400" y="2178050"/>
                    <a:pt x="25400" y="483349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45800" y="1910400"/>
            <a:ext cx="6466200" cy="6466200"/>
            <a:chOff x="0" y="0"/>
            <a:chExt cx="8621600" cy="862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21649" cy="8621649"/>
            </a:xfrm>
            <a:custGeom>
              <a:avLst/>
              <a:gdLst/>
              <a:ahLst/>
              <a:cxnLst/>
              <a:rect l="l" t="t" r="r" b="b"/>
              <a:pathLst>
                <a:path w="8621649" h="8621649">
                  <a:moveTo>
                    <a:pt x="0" y="4310761"/>
                  </a:moveTo>
                  <a:cubicBezTo>
                    <a:pt x="0" y="1930019"/>
                    <a:pt x="1930019" y="0"/>
                    <a:pt x="4310761" y="0"/>
                  </a:cubicBezTo>
                  <a:cubicBezTo>
                    <a:pt x="6691503" y="0"/>
                    <a:pt x="8621649" y="1930019"/>
                    <a:pt x="8621649" y="4310761"/>
                  </a:cubicBezTo>
                  <a:cubicBezTo>
                    <a:pt x="8621649" y="6691503"/>
                    <a:pt x="6691630" y="8621649"/>
                    <a:pt x="4310761" y="8621649"/>
                  </a:cubicBezTo>
                  <a:cubicBezTo>
                    <a:pt x="1929892" y="8621649"/>
                    <a:pt x="0" y="6691630"/>
                    <a:pt x="0" y="4310761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489714" y="1302414"/>
            <a:ext cx="6523500" cy="8005288"/>
            <a:chOff x="0" y="0"/>
            <a:chExt cx="8698000" cy="106737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97976" cy="10673715"/>
            </a:xfrm>
            <a:custGeom>
              <a:avLst/>
              <a:gdLst/>
              <a:ahLst/>
              <a:cxnLst/>
              <a:rect l="l" t="t" r="r" b="b"/>
              <a:pathLst>
                <a:path w="8697976" h="10673715">
                  <a:moveTo>
                    <a:pt x="0" y="5336921"/>
                  </a:moveTo>
                  <a:cubicBezTo>
                    <a:pt x="0" y="2389378"/>
                    <a:pt x="1947164" y="0"/>
                    <a:pt x="4348988" y="0"/>
                  </a:cubicBezTo>
                  <a:cubicBezTo>
                    <a:pt x="6750812" y="0"/>
                    <a:pt x="8697976" y="2389378"/>
                    <a:pt x="8697976" y="5336921"/>
                  </a:cubicBezTo>
                  <a:cubicBezTo>
                    <a:pt x="8697976" y="8284464"/>
                    <a:pt x="6750939" y="10673715"/>
                    <a:pt x="4348988" y="10673715"/>
                  </a:cubicBezTo>
                  <a:cubicBezTo>
                    <a:pt x="1947037" y="10673715"/>
                    <a:pt x="0" y="8284337"/>
                    <a:pt x="0" y="53369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372984" y="3532700"/>
            <a:ext cx="8223228" cy="5691798"/>
          </a:xfrm>
          <a:custGeom>
            <a:avLst/>
            <a:gdLst/>
            <a:ahLst/>
            <a:cxnLst/>
            <a:rect l="l" t="t" r="r" b="b"/>
            <a:pathLst>
              <a:path w="8223228" h="5691798">
                <a:moveTo>
                  <a:pt x="0" y="0"/>
                </a:moveTo>
                <a:lnTo>
                  <a:pt x="8223228" y="0"/>
                </a:lnTo>
                <a:lnTo>
                  <a:pt x="8223228" y="5691798"/>
                </a:lnTo>
                <a:lnTo>
                  <a:pt x="0" y="569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8" b="-93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460677"/>
            <a:ext cx="3926083" cy="1449723"/>
            <a:chOff x="0" y="0"/>
            <a:chExt cx="2558572" cy="9447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58572" cy="944764"/>
            </a:xfrm>
            <a:custGeom>
              <a:avLst/>
              <a:gdLst/>
              <a:ahLst/>
              <a:cxnLst/>
              <a:rect l="l" t="t" r="r" b="b"/>
              <a:pathLst>
                <a:path w="2558572" h="944764">
                  <a:moveTo>
                    <a:pt x="0" y="0"/>
                  </a:moveTo>
                  <a:lnTo>
                    <a:pt x="2558572" y="0"/>
                  </a:lnTo>
                  <a:lnTo>
                    <a:pt x="2558572" y="944764"/>
                  </a:lnTo>
                  <a:lnTo>
                    <a:pt x="0" y="9447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558572" cy="99238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759"/>
                </a:lnSpc>
              </a:pPr>
              <a:r>
                <a:rPr lang="en-US" sz="4799" b="1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” raw ”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2865987" y="7296691"/>
            <a:ext cx="759476" cy="759476"/>
          </a:xfrm>
          <a:custGeom>
            <a:avLst/>
            <a:gdLst/>
            <a:ahLst/>
            <a:cxnLst/>
            <a:rect l="l" t="t" r="r" b="b"/>
            <a:pathLst>
              <a:path w="759476" h="759476">
                <a:moveTo>
                  <a:pt x="0" y="0"/>
                </a:moveTo>
                <a:lnTo>
                  <a:pt x="759476" y="0"/>
                </a:lnTo>
                <a:lnTo>
                  <a:pt x="759476" y="759476"/>
                </a:lnTo>
                <a:lnTo>
                  <a:pt x="0" y="759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91788" y="2162246"/>
            <a:ext cx="7833930" cy="1359920"/>
            <a:chOff x="0" y="0"/>
            <a:chExt cx="10445240" cy="18132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45240" cy="1813227"/>
            </a:xfrm>
            <a:custGeom>
              <a:avLst/>
              <a:gdLst/>
              <a:ahLst/>
              <a:cxnLst/>
              <a:rect l="l" t="t" r="r" b="b"/>
              <a:pathLst>
                <a:path w="10445240" h="1813227">
                  <a:moveTo>
                    <a:pt x="0" y="0"/>
                  </a:moveTo>
                  <a:lnTo>
                    <a:pt x="10445240" y="0"/>
                  </a:lnTo>
                  <a:lnTo>
                    <a:pt x="10445240" y="1813227"/>
                  </a:lnTo>
                  <a:lnTo>
                    <a:pt x="0" y="1813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0445240" cy="18703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data in </a:t>
              </a:r>
              <a:r>
                <a:rPr lang="en-US" sz="2799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Reason for Delay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Column has empty cells as the train arrived on time so there was no delay.                                                                                                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24121" y="2162246"/>
            <a:ext cx="8223228" cy="930730"/>
            <a:chOff x="0" y="0"/>
            <a:chExt cx="10964304" cy="12409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64304" cy="1240974"/>
            </a:xfrm>
            <a:custGeom>
              <a:avLst/>
              <a:gdLst/>
              <a:ahLst/>
              <a:cxnLst/>
              <a:rect l="l" t="t" r="r" b="b"/>
              <a:pathLst>
                <a:path w="10964304" h="1240974">
                  <a:moveTo>
                    <a:pt x="0" y="0"/>
                  </a:moveTo>
                  <a:lnTo>
                    <a:pt x="10964304" y="0"/>
                  </a:lnTo>
                  <a:lnTo>
                    <a:pt x="10964304" y="1240974"/>
                  </a:lnTo>
                  <a:lnTo>
                    <a:pt x="0" y="12409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0964304" cy="12981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values in </a:t>
              </a:r>
              <a:r>
                <a:rPr lang="en-US" sz="2799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Reason for Delay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Column have duplicated values in a different spelling.                                                                                               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642515" y="384387"/>
            <a:ext cx="1233570" cy="1134088"/>
          </a:xfrm>
          <a:custGeom>
            <a:avLst/>
            <a:gdLst/>
            <a:ahLst/>
            <a:cxnLst/>
            <a:rect l="l" t="t" r="r" b="b"/>
            <a:pathLst>
              <a:path w="1233570" h="1134088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91788" y="3522166"/>
            <a:ext cx="7780762" cy="5755676"/>
          </a:xfrm>
          <a:custGeom>
            <a:avLst/>
            <a:gdLst/>
            <a:ahLst/>
            <a:cxnLst/>
            <a:rect l="l" t="t" r="r" b="b"/>
            <a:pathLst>
              <a:path w="7780762" h="5755676">
                <a:moveTo>
                  <a:pt x="0" y="0"/>
                </a:moveTo>
                <a:lnTo>
                  <a:pt x="7780762" y="0"/>
                </a:lnTo>
                <a:lnTo>
                  <a:pt x="7780762" y="5755676"/>
                </a:lnTo>
                <a:lnTo>
                  <a:pt x="0" y="5755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85" r="-5585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53875" y="1518475"/>
            <a:ext cx="7250250" cy="7250250"/>
            <a:chOff x="0" y="0"/>
            <a:chExt cx="9667000" cy="966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66986" cy="9666986"/>
            </a:xfrm>
            <a:custGeom>
              <a:avLst/>
              <a:gdLst/>
              <a:ahLst/>
              <a:cxnLst/>
              <a:rect l="l" t="t" r="r" b="b"/>
              <a:pathLst>
                <a:path w="9666986" h="9666986">
                  <a:moveTo>
                    <a:pt x="0" y="4833493"/>
                  </a:moveTo>
                  <a:cubicBezTo>
                    <a:pt x="0" y="2164080"/>
                    <a:pt x="2164080" y="0"/>
                    <a:pt x="4833493" y="0"/>
                  </a:cubicBezTo>
                  <a:lnTo>
                    <a:pt x="4833493" y="12700"/>
                  </a:lnTo>
                  <a:lnTo>
                    <a:pt x="4833493" y="0"/>
                  </a:lnTo>
                  <a:cubicBezTo>
                    <a:pt x="7502906" y="0"/>
                    <a:pt x="9666986" y="2164080"/>
                    <a:pt x="9666986" y="4833493"/>
                  </a:cubicBezTo>
                  <a:lnTo>
                    <a:pt x="9654286" y="4833493"/>
                  </a:lnTo>
                  <a:lnTo>
                    <a:pt x="9666986" y="4833493"/>
                  </a:lnTo>
                  <a:cubicBezTo>
                    <a:pt x="9666986" y="7502906"/>
                    <a:pt x="7502906" y="9666986"/>
                    <a:pt x="4833493" y="9666986"/>
                  </a:cubicBezTo>
                  <a:lnTo>
                    <a:pt x="4833493" y="9654286"/>
                  </a:lnTo>
                  <a:lnTo>
                    <a:pt x="4833493" y="9666986"/>
                  </a:lnTo>
                  <a:cubicBezTo>
                    <a:pt x="2164080" y="9666986"/>
                    <a:pt x="0" y="7502906"/>
                    <a:pt x="0" y="4833493"/>
                  </a:cubicBezTo>
                  <a:lnTo>
                    <a:pt x="12700" y="4833493"/>
                  </a:lnTo>
                  <a:lnTo>
                    <a:pt x="25400" y="4833493"/>
                  </a:lnTo>
                  <a:lnTo>
                    <a:pt x="12700" y="4833493"/>
                  </a:lnTo>
                  <a:lnTo>
                    <a:pt x="0" y="4833493"/>
                  </a:lnTo>
                  <a:moveTo>
                    <a:pt x="25400" y="4833493"/>
                  </a:moveTo>
                  <a:cubicBezTo>
                    <a:pt x="25400" y="4840478"/>
                    <a:pt x="19685" y="4846193"/>
                    <a:pt x="12700" y="4846193"/>
                  </a:cubicBezTo>
                  <a:cubicBezTo>
                    <a:pt x="5715" y="4846193"/>
                    <a:pt x="0" y="4840478"/>
                    <a:pt x="0" y="4833493"/>
                  </a:cubicBezTo>
                  <a:cubicBezTo>
                    <a:pt x="0" y="4826508"/>
                    <a:pt x="5715" y="4820793"/>
                    <a:pt x="12700" y="4820793"/>
                  </a:cubicBezTo>
                  <a:cubicBezTo>
                    <a:pt x="19685" y="4820793"/>
                    <a:pt x="25400" y="4826508"/>
                    <a:pt x="25400" y="4833493"/>
                  </a:cubicBezTo>
                  <a:cubicBezTo>
                    <a:pt x="25400" y="7488936"/>
                    <a:pt x="2178050" y="9641586"/>
                    <a:pt x="4833493" y="9641586"/>
                  </a:cubicBezTo>
                  <a:cubicBezTo>
                    <a:pt x="7488936" y="9641586"/>
                    <a:pt x="9641586" y="7488936"/>
                    <a:pt x="9641586" y="4833493"/>
                  </a:cubicBezTo>
                  <a:cubicBezTo>
                    <a:pt x="9641586" y="2178050"/>
                    <a:pt x="7488936" y="25400"/>
                    <a:pt x="4833493" y="25400"/>
                  </a:cubicBezTo>
                  <a:lnTo>
                    <a:pt x="4833493" y="12700"/>
                  </a:lnTo>
                  <a:lnTo>
                    <a:pt x="4833493" y="25400"/>
                  </a:lnTo>
                  <a:cubicBezTo>
                    <a:pt x="2178050" y="25400"/>
                    <a:pt x="25400" y="2178050"/>
                    <a:pt x="25400" y="4833493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45800" y="1910400"/>
            <a:ext cx="6466200" cy="6466200"/>
            <a:chOff x="0" y="0"/>
            <a:chExt cx="8621600" cy="862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21649" cy="8621649"/>
            </a:xfrm>
            <a:custGeom>
              <a:avLst/>
              <a:gdLst/>
              <a:ahLst/>
              <a:cxnLst/>
              <a:rect l="l" t="t" r="r" b="b"/>
              <a:pathLst>
                <a:path w="8621649" h="8621649">
                  <a:moveTo>
                    <a:pt x="0" y="4310761"/>
                  </a:moveTo>
                  <a:cubicBezTo>
                    <a:pt x="0" y="1930019"/>
                    <a:pt x="1930019" y="0"/>
                    <a:pt x="4310761" y="0"/>
                  </a:cubicBezTo>
                  <a:cubicBezTo>
                    <a:pt x="6691503" y="0"/>
                    <a:pt x="8621649" y="1930019"/>
                    <a:pt x="8621649" y="4310761"/>
                  </a:cubicBezTo>
                  <a:cubicBezTo>
                    <a:pt x="8621649" y="6691503"/>
                    <a:pt x="6691630" y="8621649"/>
                    <a:pt x="4310761" y="8621649"/>
                  </a:cubicBezTo>
                  <a:cubicBezTo>
                    <a:pt x="1929892" y="8621649"/>
                    <a:pt x="0" y="6691630"/>
                    <a:pt x="0" y="4310761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3020" y="1595761"/>
            <a:ext cx="14853266" cy="1998891"/>
            <a:chOff x="0" y="0"/>
            <a:chExt cx="19804355" cy="26651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04354" cy="2665188"/>
            </a:xfrm>
            <a:custGeom>
              <a:avLst/>
              <a:gdLst/>
              <a:ahLst/>
              <a:cxnLst/>
              <a:rect l="l" t="t" r="r" b="b"/>
              <a:pathLst>
                <a:path w="19804354" h="2665188">
                  <a:moveTo>
                    <a:pt x="0" y="0"/>
                  </a:moveTo>
                  <a:lnTo>
                    <a:pt x="19804354" y="0"/>
                  </a:lnTo>
                  <a:lnTo>
                    <a:pt x="19804354" y="2665188"/>
                  </a:lnTo>
                  <a:lnTo>
                    <a:pt x="0" y="2665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47650"/>
              <a:ext cx="19804355" cy="2912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72160" lvl="1" indent="-386080" algn="l">
                <a:lnSpc>
                  <a:spcPts val="57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the metadata we found:</a:t>
              </a:r>
            </a:p>
            <a:p>
              <a:pPr marL="675640" lvl="1" indent="-337820"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-The price column is the final cost after all discounts are applied.</a:t>
              </a:r>
            </a:p>
            <a:p>
              <a:pPr marL="675640" lvl="1" indent="-337820"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-The discount applies when the passenger holds a Railcard or when purchasing a ticket of a specific type and time.                                                                                              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5929" y="0"/>
            <a:ext cx="4256255" cy="1366200"/>
            <a:chOff x="0" y="0"/>
            <a:chExt cx="5675007" cy="182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75007" cy="1821600"/>
            </a:xfrm>
            <a:custGeom>
              <a:avLst/>
              <a:gdLst/>
              <a:ahLst/>
              <a:cxnLst/>
              <a:rect l="l" t="t" r="r" b="b"/>
              <a:pathLst>
                <a:path w="5675007" h="1821600">
                  <a:moveTo>
                    <a:pt x="0" y="0"/>
                  </a:moveTo>
                  <a:lnTo>
                    <a:pt x="5675007" y="0"/>
                  </a:lnTo>
                  <a:lnTo>
                    <a:pt x="5675007" y="1821600"/>
                  </a:lnTo>
                  <a:lnTo>
                    <a:pt x="0" y="182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675007" cy="186922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lvl="0" indent="0" algn="l">
                <a:lnSpc>
                  <a:spcPts val="5759"/>
                </a:lnSpc>
                <a:spcBef>
                  <a:spcPct val="0"/>
                </a:spcBef>
              </a:pPr>
              <a:r>
                <a:rPr lang="en-US" sz="4799" b="1" u="none" strike="noStrike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” raw ”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930564" y="72968"/>
            <a:ext cx="1233570" cy="1134088"/>
          </a:xfrm>
          <a:custGeom>
            <a:avLst/>
            <a:gdLst/>
            <a:ahLst/>
            <a:cxnLst/>
            <a:rect l="l" t="t" r="r" b="b"/>
            <a:pathLst>
              <a:path w="1233570" h="1134088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489714" y="1302414"/>
            <a:ext cx="6523500" cy="8005288"/>
            <a:chOff x="0" y="0"/>
            <a:chExt cx="8698000" cy="106737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97976" cy="10673715"/>
            </a:xfrm>
            <a:custGeom>
              <a:avLst/>
              <a:gdLst/>
              <a:ahLst/>
              <a:cxnLst/>
              <a:rect l="l" t="t" r="r" b="b"/>
              <a:pathLst>
                <a:path w="8697976" h="10673715">
                  <a:moveTo>
                    <a:pt x="0" y="5336921"/>
                  </a:moveTo>
                  <a:cubicBezTo>
                    <a:pt x="0" y="2389378"/>
                    <a:pt x="1947164" y="0"/>
                    <a:pt x="4348988" y="0"/>
                  </a:cubicBezTo>
                  <a:cubicBezTo>
                    <a:pt x="6750812" y="0"/>
                    <a:pt x="8697976" y="2389378"/>
                    <a:pt x="8697976" y="5336921"/>
                  </a:cubicBezTo>
                  <a:cubicBezTo>
                    <a:pt x="8697976" y="8284464"/>
                    <a:pt x="6750939" y="10673715"/>
                    <a:pt x="4348988" y="10673715"/>
                  </a:cubicBezTo>
                  <a:cubicBezTo>
                    <a:pt x="1947037" y="10673715"/>
                    <a:pt x="0" y="8284337"/>
                    <a:pt x="0" y="53369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693020" y="3594652"/>
            <a:ext cx="16237544" cy="6429446"/>
          </a:xfrm>
          <a:custGeom>
            <a:avLst/>
            <a:gdLst/>
            <a:ahLst/>
            <a:cxnLst/>
            <a:rect l="l" t="t" r="r" b="b"/>
            <a:pathLst>
              <a:path w="16237544" h="6429446">
                <a:moveTo>
                  <a:pt x="0" y="0"/>
                </a:moveTo>
                <a:lnTo>
                  <a:pt x="16237544" y="0"/>
                </a:lnTo>
                <a:lnTo>
                  <a:pt x="16237544" y="6429446"/>
                </a:lnTo>
                <a:lnTo>
                  <a:pt x="0" y="642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3570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470195" cy="10287000"/>
            <a:chOff x="0" y="0"/>
            <a:chExt cx="862692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450" r="34377"/>
            <a:stretch>
              <a:fillRect/>
            </a:stretch>
          </p:blipFill>
          <p:spPr>
            <a:xfrm>
              <a:off x="0" y="0"/>
              <a:ext cx="862692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925897" y="0"/>
            <a:ext cx="1088596" cy="5793756"/>
            <a:chOff x="0" y="0"/>
            <a:chExt cx="286708" cy="15259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708" cy="1525927"/>
            </a:xfrm>
            <a:custGeom>
              <a:avLst/>
              <a:gdLst/>
              <a:ahLst/>
              <a:cxnLst/>
              <a:rect l="l" t="t" r="r" b="b"/>
              <a:pathLst>
                <a:path w="286708" h="1525927">
                  <a:moveTo>
                    <a:pt x="0" y="0"/>
                  </a:moveTo>
                  <a:lnTo>
                    <a:pt x="286708" y="0"/>
                  </a:lnTo>
                  <a:lnTo>
                    <a:pt x="286708" y="1525927"/>
                  </a:lnTo>
                  <a:lnTo>
                    <a:pt x="0" y="1525927"/>
                  </a:lnTo>
                  <a:close/>
                </a:path>
              </a:pathLst>
            </a:custGeom>
            <a:solidFill>
              <a:srgbClr val="10AF7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6708" cy="1564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579075" y="9239250"/>
            <a:ext cx="6680225" cy="0"/>
          </a:xfrm>
          <a:prstGeom prst="line">
            <a:avLst/>
          </a:prstGeom>
          <a:ln w="19050" cap="flat">
            <a:solidFill>
              <a:srgbClr val="10AF7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333682" y="3721930"/>
            <a:ext cx="8603996" cy="526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039" lvl="1" indent="-405519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Team Members</a:t>
            </a:r>
          </a:p>
          <a:p>
            <a:pPr marL="811039" lvl="1" indent="-405519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  <a:p>
            <a:pPr marL="811039" lvl="1" indent="-405519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Overview</a:t>
            </a:r>
          </a:p>
          <a:p>
            <a:pPr marL="811039" lvl="1" indent="-405519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Cleaning Process</a:t>
            </a:r>
          </a:p>
          <a:p>
            <a:pPr marL="811039" lvl="1" indent="-405519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Modeling</a:t>
            </a:r>
          </a:p>
          <a:p>
            <a:pPr marL="811039" lvl="1" indent="-405519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Dashboard Overview</a:t>
            </a:r>
          </a:p>
          <a:p>
            <a:pPr marL="811039" lvl="1" indent="-405519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Key Findings &amp; Insights</a:t>
            </a:r>
          </a:p>
          <a:p>
            <a:pPr marL="811039" lvl="1" indent="-405519" algn="just">
              <a:lnSpc>
                <a:spcPts val="5259"/>
              </a:lnSpc>
              <a:buFont typeface="Arial"/>
              <a:buChar char="•"/>
            </a:pPr>
            <a:r>
              <a:rPr lang="en-US" sz="37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01927" y="2612667"/>
            <a:ext cx="8267505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AGENDA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833839" y="371652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12000" y="9152900"/>
            <a:ext cx="871200" cy="871200"/>
            <a:chOff x="0" y="0"/>
            <a:chExt cx="1161600" cy="116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1542" cy="1161542"/>
            </a:xfrm>
            <a:custGeom>
              <a:avLst/>
              <a:gdLst/>
              <a:ahLst/>
              <a:cxnLst/>
              <a:rect l="l" t="t" r="r" b="b"/>
              <a:pathLst>
                <a:path w="1161542" h="1161542">
                  <a:moveTo>
                    <a:pt x="0" y="580771"/>
                  </a:moveTo>
                  <a:cubicBezTo>
                    <a:pt x="0" y="260096"/>
                    <a:pt x="260096" y="0"/>
                    <a:pt x="580771" y="0"/>
                  </a:cubicBezTo>
                  <a:cubicBezTo>
                    <a:pt x="901446" y="0"/>
                    <a:pt x="1161542" y="260096"/>
                    <a:pt x="1161542" y="580771"/>
                  </a:cubicBezTo>
                  <a:cubicBezTo>
                    <a:pt x="1161542" y="901446"/>
                    <a:pt x="901573" y="1161542"/>
                    <a:pt x="580771" y="1161542"/>
                  </a:cubicBezTo>
                  <a:cubicBezTo>
                    <a:pt x="259969" y="1161542"/>
                    <a:pt x="0" y="901573"/>
                    <a:pt x="0" y="5807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470232" y="0"/>
            <a:ext cx="9817768" cy="10287000"/>
          </a:xfrm>
          <a:custGeom>
            <a:avLst/>
            <a:gdLst/>
            <a:ahLst/>
            <a:cxnLst/>
            <a:rect l="l" t="t" r="r" b="b"/>
            <a:pathLst>
              <a:path w="9817768" h="10287000">
                <a:moveTo>
                  <a:pt x="0" y="0"/>
                </a:moveTo>
                <a:lnTo>
                  <a:pt x="9817768" y="0"/>
                </a:lnTo>
                <a:lnTo>
                  <a:pt x="98177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17" r="-1031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111750" y="9152900"/>
            <a:ext cx="871200" cy="871200"/>
            <a:chOff x="0" y="0"/>
            <a:chExt cx="1161600" cy="1161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600" cy="1161600"/>
            </a:xfrm>
            <a:custGeom>
              <a:avLst/>
              <a:gdLst/>
              <a:ahLst/>
              <a:cxnLst/>
              <a:rect l="l" t="t" r="r" b="b"/>
              <a:pathLst>
                <a:path w="1161600" h="1161600">
                  <a:moveTo>
                    <a:pt x="0" y="0"/>
                  </a:moveTo>
                  <a:lnTo>
                    <a:pt x="1161600" y="0"/>
                  </a:lnTo>
                  <a:lnTo>
                    <a:pt x="1161600" y="1161600"/>
                  </a:lnTo>
                  <a:lnTo>
                    <a:pt x="0" y="116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61600" cy="11901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6056" y="622401"/>
            <a:ext cx="7195430" cy="1792148"/>
            <a:chOff x="0" y="0"/>
            <a:chExt cx="9593907" cy="2389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93907" cy="2389531"/>
            </a:xfrm>
            <a:custGeom>
              <a:avLst/>
              <a:gdLst/>
              <a:ahLst/>
              <a:cxnLst/>
              <a:rect l="l" t="t" r="r" b="b"/>
              <a:pathLst>
                <a:path w="9593907" h="2389531">
                  <a:moveTo>
                    <a:pt x="0" y="0"/>
                  </a:moveTo>
                  <a:lnTo>
                    <a:pt x="9593907" y="0"/>
                  </a:lnTo>
                  <a:lnTo>
                    <a:pt x="9593907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9593907" cy="245620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056" y="2524818"/>
            <a:ext cx="6727662" cy="1451450"/>
            <a:chOff x="0" y="0"/>
            <a:chExt cx="8970216" cy="19352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70216" cy="1935267"/>
            </a:xfrm>
            <a:custGeom>
              <a:avLst/>
              <a:gdLst/>
              <a:ahLst/>
              <a:cxnLst/>
              <a:rect l="l" t="t" r="r" b="b"/>
              <a:pathLst>
                <a:path w="8970216" h="1935267">
                  <a:moveTo>
                    <a:pt x="0" y="0"/>
                  </a:moveTo>
                  <a:lnTo>
                    <a:pt x="8970216" y="0"/>
                  </a:lnTo>
                  <a:lnTo>
                    <a:pt x="8970216" y="1935267"/>
                  </a:lnTo>
                  <a:lnTo>
                    <a:pt x="0" y="1935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970216" cy="19924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Reason for delay column:</a:t>
              </a:r>
            </a:p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Replaced nulls by “On Time”</a:t>
              </a:r>
            </a:p>
            <a:p>
              <a:pPr marL="675640" lvl="1" indent="-33782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Unify all the spelling duplicates into: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2187" y="3976268"/>
            <a:ext cx="6266122" cy="2339102"/>
            <a:chOff x="0" y="0"/>
            <a:chExt cx="8354829" cy="31188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354830" cy="3118803"/>
            </a:xfrm>
            <a:custGeom>
              <a:avLst/>
              <a:gdLst/>
              <a:ahLst/>
              <a:cxnLst/>
              <a:rect l="l" t="t" r="r" b="b"/>
              <a:pathLst>
                <a:path w="8354830" h="3118803">
                  <a:moveTo>
                    <a:pt x="0" y="0"/>
                  </a:moveTo>
                  <a:lnTo>
                    <a:pt x="8354830" y="0"/>
                  </a:lnTo>
                  <a:lnTo>
                    <a:pt x="8354830" y="3118803"/>
                  </a:lnTo>
                  <a:lnTo>
                    <a:pt x="0" y="3118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354829" cy="31759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Signal Failure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Staffing Failure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Technical Issue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 Traffic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Weather Conditions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1316246">
            <a:off x="10997632" y="5694278"/>
            <a:ext cx="3669224" cy="597318"/>
            <a:chOff x="0" y="0"/>
            <a:chExt cx="4892299" cy="796424"/>
          </a:xfrm>
        </p:grpSpPr>
        <p:sp>
          <p:nvSpPr>
            <p:cNvPr id="18" name="Freeform 18"/>
            <p:cNvSpPr/>
            <p:nvPr/>
          </p:nvSpPr>
          <p:spPr>
            <a:xfrm>
              <a:off x="0" y="-2413"/>
              <a:ext cx="4892294" cy="801370"/>
            </a:xfrm>
            <a:custGeom>
              <a:avLst/>
              <a:gdLst/>
              <a:ahLst/>
              <a:cxnLst/>
              <a:rect l="l" t="t" r="r" b="b"/>
              <a:pathLst>
                <a:path w="4892294" h="801370">
                  <a:moveTo>
                    <a:pt x="33909" y="286766"/>
                  </a:moveTo>
                  <a:lnTo>
                    <a:pt x="4465701" y="286766"/>
                  </a:lnTo>
                  <a:lnTo>
                    <a:pt x="4465701" y="320675"/>
                  </a:lnTo>
                  <a:lnTo>
                    <a:pt x="4431792" y="320675"/>
                  </a:lnTo>
                  <a:lnTo>
                    <a:pt x="4431792" y="36322"/>
                  </a:lnTo>
                  <a:cubicBezTo>
                    <a:pt x="4431792" y="22860"/>
                    <a:pt x="4439793" y="10668"/>
                    <a:pt x="4452112" y="5334"/>
                  </a:cubicBezTo>
                  <a:cubicBezTo>
                    <a:pt x="4464431" y="0"/>
                    <a:pt x="4478782" y="2413"/>
                    <a:pt x="4488688" y="11557"/>
                  </a:cubicBezTo>
                  <a:lnTo>
                    <a:pt x="4881499" y="375793"/>
                  </a:lnTo>
                  <a:cubicBezTo>
                    <a:pt x="4888357" y="382143"/>
                    <a:pt x="4892294" y="391160"/>
                    <a:pt x="4892294" y="400558"/>
                  </a:cubicBezTo>
                  <a:cubicBezTo>
                    <a:pt x="4892294" y="409956"/>
                    <a:pt x="4888357" y="418973"/>
                    <a:pt x="4881499" y="425323"/>
                  </a:cubicBezTo>
                  <a:lnTo>
                    <a:pt x="4488815" y="789813"/>
                  </a:lnTo>
                  <a:cubicBezTo>
                    <a:pt x="4478909" y="798957"/>
                    <a:pt x="4464558" y="801370"/>
                    <a:pt x="4452239" y="796036"/>
                  </a:cubicBezTo>
                  <a:cubicBezTo>
                    <a:pt x="4439920" y="790702"/>
                    <a:pt x="4431919" y="778510"/>
                    <a:pt x="4431919" y="765048"/>
                  </a:cubicBezTo>
                  <a:lnTo>
                    <a:pt x="4431919" y="480695"/>
                  </a:lnTo>
                  <a:lnTo>
                    <a:pt x="4465828" y="480695"/>
                  </a:lnTo>
                  <a:lnTo>
                    <a:pt x="4465828" y="514604"/>
                  </a:lnTo>
                  <a:lnTo>
                    <a:pt x="33909" y="514604"/>
                  </a:lnTo>
                  <a:cubicBezTo>
                    <a:pt x="15113" y="514477"/>
                    <a:pt x="0" y="499364"/>
                    <a:pt x="0" y="480695"/>
                  </a:cubicBezTo>
                  <a:lnTo>
                    <a:pt x="0" y="320675"/>
                  </a:lnTo>
                  <a:cubicBezTo>
                    <a:pt x="0" y="302006"/>
                    <a:pt x="15113" y="286766"/>
                    <a:pt x="33909" y="286766"/>
                  </a:cubicBezTo>
                  <a:moveTo>
                    <a:pt x="33909" y="354457"/>
                  </a:moveTo>
                  <a:lnTo>
                    <a:pt x="33909" y="320675"/>
                  </a:lnTo>
                  <a:lnTo>
                    <a:pt x="67691" y="320675"/>
                  </a:lnTo>
                  <a:lnTo>
                    <a:pt x="67691" y="480695"/>
                  </a:lnTo>
                  <a:lnTo>
                    <a:pt x="33909" y="480695"/>
                  </a:lnTo>
                  <a:lnTo>
                    <a:pt x="33909" y="446786"/>
                  </a:lnTo>
                  <a:lnTo>
                    <a:pt x="4465701" y="446786"/>
                  </a:lnTo>
                  <a:cubicBezTo>
                    <a:pt x="4484370" y="446786"/>
                    <a:pt x="4499610" y="461899"/>
                    <a:pt x="4499610" y="480695"/>
                  </a:cubicBezTo>
                  <a:lnTo>
                    <a:pt x="4499610" y="764921"/>
                  </a:lnTo>
                  <a:lnTo>
                    <a:pt x="4465701" y="764921"/>
                  </a:lnTo>
                  <a:lnTo>
                    <a:pt x="4442714" y="740156"/>
                  </a:lnTo>
                  <a:lnTo>
                    <a:pt x="4835398" y="375793"/>
                  </a:lnTo>
                  <a:lnTo>
                    <a:pt x="4858385" y="400558"/>
                  </a:lnTo>
                  <a:lnTo>
                    <a:pt x="4835398" y="425323"/>
                  </a:lnTo>
                  <a:lnTo>
                    <a:pt x="4442714" y="61087"/>
                  </a:lnTo>
                  <a:lnTo>
                    <a:pt x="4465701" y="36322"/>
                  </a:lnTo>
                  <a:lnTo>
                    <a:pt x="4499610" y="36322"/>
                  </a:lnTo>
                  <a:lnTo>
                    <a:pt x="4499610" y="320675"/>
                  </a:lnTo>
                  <a:cubicBezTo>
                    <a:pt x="4499610" y="339344"/>
                    <a:pt x="4484497" y="354584"/>
                    <a:pt x="4465701" y="354584"/>
                  </a:cubicBezTo>
                  <a:lnTo>
                    <a:pt x="33909" y="35458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930564" y="72968"/>
            <a:ext cx="1233570" cy="1134088"/>
          </a:xfrm>
          <a:custGeom>
            <a:avLst/>
            <a:gdLst/>
            <a:ahLst/>
            <a:cxnLst/>
            <a:rect l="l" t="t" r="r" b="b"/>
            <a:pathLst>
              <a:path w="1233570" h="1134088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3326" y="640012"/>
            <a:ext cx="10440600" cy="1366200"/>
            <a:chOff x="0" y="0"/>
            <a:chExt cx="13920800" cy="182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20800" cy="1821600"/>
            </a:xfrm>
            <a:custGeom>
              <a:avLst/>
              <a:gdLst/>
              <a:ahLst/>
              <a:cxnLst/>
              <a:rect l="l" t="t" r="r" b="b"/>
              <a:pathLst>
                <a:path w="13920800" h="1821600">
                  <a:moveTo>
                    <a:pt x="0" y="0"/>
                  </a:moveTo>
                  <a:lnTo>
                    <a:pt x="13920800" y="0"/>
                  </a:lnTo>
                  <a:lnTo>
                    <a:pt x="13920800" y="1821600"/>
                  </a:lnTo>
                  <a:lnTo>
                    <a:pt x="0" y="182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920800" cy="188827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Power Query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2475" y="1910400"/>
            <a:ext cx="16083050" cy="1882928"/>
            <a:chOff x="0" y="0"/>
            <a:chExt cx="21444067" cy="2510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444068" cy="2510571"/>
            </a:xfrm>
            <a:custGeom>
              <a:avLst/>
              <a:gdLst/>
              <a:ahLst/>
              <a:cxnLst/>
              <a:rect l="l" t="t" r="r" b="b"/>
              <a:pathLst>
                <a:path w="21444068" h="2510571">
                  <a:moveTo>
                    <a:pt x="0" y="0"/>
                  </a:moveTo>
                  <a:lnTo>
                    <a:pt x="21444068" y="0"/>
                  </a:lnTo>
                  <a:lnTo>
                    <a:pt x="21444068" y="2510571"/>
                  </a:lnTo>
                  <a:lnTo>
                    <a:pt x="0" y="25105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444067" cy="25677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Using Power Query to make a </a:t>
              </a:r>
              <a:r>
                <a:rPr lang="en-US" sz="2799" i="1" u="sng">
                  <a:solidFill>
                    <a:srgbClr val="0070C0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Date Manager </a:t>
              </a:r>
              <a:r>
                <a:rPr lang="en-US" sz="2799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Table </a:t>
              </a: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control the dates in the model… beginning with this formula</a:t>
              </a:r>
            </a:p>
            <a:p>
              <a:pPr algn="l">
                <a:lnSpc>
                  <a:spcPts val="3359"/>
                </a:lnSpc>
              </a:pPr>
              <a:endPara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= List.Dates(#date (2023,12,1) ,365, #duration(1,0,0,0) )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6930564" y="72968"/>
            <a:ext cx="1233570" cy="1134088"/>
          </a:xfrm>
          <a:custGeom>
            <a:avLst/>
            <a:gdLst/>
            <a:ahLst/>
            <a:cxnLst/>
            <a:rect l="l" t="t" r="r" b="b"/>
            <a:pathLst>
              <a:path w="1233570" h="1134088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3326" y="3889140"/>
            <a:ext cx="16018424" cy="5982494"/>
          </a:xfrm>
          <a:custGeom>
            <a:avLst/>
            <a:gdLst/>
            <a:ahLst/>
            <a:cxnLst/>
            <a:rect l="l" t="t" r="r" b="b"/>
            <a:pathLst>
              <a:path w="16018424" h="5982494">
                <a:moveTo>
                  <a:pt x="0" y="0"/>
                </a:moveTo>
                <a:lnTo>
                  <a:pt x="16018424" y="0"/>
                </a:lnTo>
                <a:lnTo>
                  <a:pt x="16018424" y="5982494"/>
                </a:lnTo>
                <a:lnTo>
                  <a:pt x="0" y="5982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860" b="-17860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40012"/>
            <a:ext cx="7004943" cy="2328264"/>
            <a:chOff x="0" y="0"/>
            <a:chExt cx="9339924" cy="31043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39924" cy="3104352"/>
            </a:xfrm>
            <a:custGeom>
              <a:avLst/>
              <a:gdLst/>
              <a:ahLst/>
              <a:cxnLst/>
              <a:rect l="l" t="t" r="r" b="b"/>
              <a:pathLst>
                <a:path w="9339924" h="3104352">
                  <a:moveTo>
                    <a:pt x="0" y="0"/>
                  </a:moveTo>
                  <a:lnTo>
                    <a:pt x="9339924" y="0"/>
                  </a:lnTo>
                  <a:lnTo>
                    <a:pt x="9339924" y="3104352"/>
                  </a:lnTo>
                  <a:lnTo>
                    <a:pt x="0" y="31043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9339924" cy="317102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Cleaning</a:t>
              </a:r>
            </a:p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F1B810"/>
                  </a:solidFill>
                  <a:latin typeface="Arial"/>
                  <a:ea typeface="Arial"/>
                  <a:cs typeface="Arial"/>
                  <a:sym typeface="Arial"/>
                </a:rPr>
                <a:t>               </a:t>
              </a:r>
            </a:p>
            <a:p>
              <a:pPr algn="l">
                <a:lnSpc>
                  <a:spcPts val="3359"/>
                </a:lnSpc>
              </a:pPr>
              <a:endParaRPr lang="en-US" sz="2799">
                <a:solidFill>
                  <a:srgbClr val="F1B81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64127" y="1938255"/>
            <a:ext cx="8366437" cy="1349868"/>
            <a:chOff x="0" y="0"/>
            <a:chExt cx="11155249" cy="1799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55249" cy="1799823"/>
            </a:xfrm>
            <a:custGeom>
              <a:avLst/>
              <a:gdLst/>
              <a:ahLst/>
              <a:cxnLst/>
              <a:rect l="l" t="t" r="r" b="b"/>
              <a:pathLst>
                <a:path w="11155249" h="1799823">
                  <a:moveTo>
                    <a:pt x="0" y="0"/>
                  </a:moveTo>
                  <a:lnTo>
                    <a:pt x="11155249" y="0"/>
                  </a:lnTo>
                  <a:lnTo>
                    <a:pt x="11155249" y="1799823"/>
                  </a:lnTo>
                  <a:lnTo>
                    <a:pt x="0" y="179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155249" cy="18569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Delay Time: </a:t>
              </a:r>
            </a:p>
            <a:p>
              <a:pPr marL="604519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a new column called delay time</a:t>
              </a:r>
            </a:p>
            <a:p>
              <a:pPr marL="604520" lvl="1" indent="-302260" algn="l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DAX to measure the delay period in minutes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8760" y="3466856"/>
            <a:ext cx="17694192" cy="2677098"/>
            <a:chOff x="0" y="0"/>
            <a:chExt cx="23592256" cy="3569464"/>
          </a:xfrm>
        </p:grpSpPr>
        <p:sp>
          <p:nvSpPr>
            <p:cNvPr id="9" name="Freeform 9"/>
            <p:cNvSpPr/>
            <p:nvPr/>
          </p:nvSpPr>
          <p:spPr>
            <a:xfrm>
              <a:off x="-1524" y="-1524"/>
              <a:ext cx="23595330" cy="3572494"/>
            </a:xfrm>
            <a:custGeom>
              <a:avLst/>
              <a:gdLst/>
              <a:ahLst/>
              <a:cxnLst/>
              <a:rect l="l" t="t" r="r" b="b"/>
              <a:pathLst>
                <a:path w="23595330" h="3572494">
                  <a:moveTo>
                    <a:pt x="1524" y="0"/>
                  </a:moveTo>
                  <a:lnTo>
                    <a:pt x="23593806" y="0"/>
                  </a:lnTo>
                  <a:cubicBezTo>
                    <a:pt x="23594695" y="0"/>
                    <a:pt x="23595330" y="762"/>
                    <a:pt x="23595330" y="1524"/>
                  </a:cubicBezTo>
                  <a:lnTo>
                    <a:pt x="23595330" y="3570970"/>
                  </a:lnTo>
                  <a:cubicBezTo>
                    <a:pt x="23595330" y="3571859"/>
                    <a:pt x="23594569" y="3572494"/>
                    <a:pt x="23593806" y="3572494"/>
                  </a:cubicBezTo>
                  <a:lnTo>
                    <a:pt x="1524" y="3572494"/>
                  </a:lnTo>
                  <a:cubicBezTo>
                    <a:pt x="635" y="3572494"/>
                    <a:pt x="0" y="3571732"/>
                    <a:pt x="0" y="3570970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33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3570970"/>
                  </a:lnTo>
                  <a:lnTo>
                    <a:pt x="1524" y="3570970"/>
                  </a:lnTo>
                  <a:lnTo>
                    <a:pt x="1524" y="3569460"/>
                  </a:lnTo>
                  <a:lnTo>
                    <a:pt x="23593806" y="3569460"/>
                  </a:lnTo>
                  <a:lnTo>
                    <a:pt x="23593806" y="3570970"/>
                  </a:lnTo>
                  <a:lnTo>
                    <a:pt x="23592282" y="3570970"/>
                  </a:lnTo>
                  <a:lnTo>
                    <a:pt x="23592282" y="1524"/>
                  </a:lnTo>
                  <a:lnTo>
                    <a:pt x="23593806" y="1524"/>
                  </a:lnTo>
                  <a:lnTo>
                    <a:pt x="23593806" y="3033"/>
                  </a:lnTo>
                  <a:lnTo>
                    <a:pt x="1524" y="30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3592256" cy="3626614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300"/>
                </a:lnSpc>
              </a:pPr>
              <a:r>
                <a:rPr lang="en-US" sz="2799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Delay Time = </a:t>
              </a:r>
            </a:p>
            <a:p>
              <a:pPr algn="l">
                <a:lnSpc>
                  <a:spcPts val="3300"/>
                </a:lnSpc>
              </a:pPr>
              <a:r>
                <a:rPr lang="en-US" sz="2799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DATEDIFF</a:t>
              </a:r>
              <a:r>
                <a:rPr lang="en-US" sz="2799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('railway source'[Arrival Time],'railway source'[Actual Arrival Time],MINUTE)</a:t>
              </a:r>
            </a:p>
            <a:p>
              <a:pPr algn="l">
                <a:lnSpc>
                  <a:spcPts val="3300"/>
                </a:lnSpc>
              </a:pPr>
              <a:endParaRPr lang="en-US" sz="27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algn="l">
                <a:lnSpc>
                  <a:spcPts val="3300"/>
                </a:lnSpc>
              </a:pPr>
              <a:endParaRPr lang="en-US" sz="27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algn="l">
                <a:lnSpc>
                  <a:spcPts val="3300"/>
                </a:lnSpc>
              </a:pPr>
              <a:endParaRPr lang="en-US" sz="27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algn="l">
                <a:lnSpc>
                  <a:spcPts val="3359"/>
                </a:lnSpc>
              </a:pPr>
              <a:endParaRPr lang="en-US" sz="27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930564" y="72968"/>
            <a:ext cx="1233570" cy="1134088"/>
          </a:xfrm>
          <a:custGeom>
            <a:avLst/>
            <a:gdLst/>
            <a:ahLst/>
            <a:cxnLst/>
            <a:rect l="l" t="t" r="r" b="b"/>
            <a:pathLst>
              <a:path w="1233570" h="1134088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3300" y="4841522"/>
            <a:ext cx="15309156" cy="4961734"/>
          </a:xfrm>
          <a:custGeom>
            <a:avLst/>
            <a:gdLst/>
            <a:ahLst/>
            <a:cxnLst/>
            <a:rect l="l" t="t" r="r" b="b"/>
            <a:pathLst>
              <a:path w="15309156" h="4961734">
                <a:moveTo>
                  <a:pt x="0" y="0"/>
                </a:moveTo>
                <a:lnTo>
                  <a:pt x="15309156" y="0"/>
                </a:lnTo>
                <a:lnTo>
                  <a:pt x="15309156" y="4961734"/>
                </a:lnTo>
                <a:lnTo>
                  <a:pt x="0" y="4961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361" b="-34361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12000" y="9152900"/>
            <a:ext cx="871200" cy="871200"/>
            <a:chOff x="0" y="0"/>
            <a:chExt cx="1161600" cy="116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1542" cy="1161542"/>
            </a:xfrm>
            <a:custGeom>
              <a:avLst/>
              <a:gdLst/>
              <a:ahLst/>
              <a:cxnLst/>
              <a:rect l="l" t="t" r="r" b="b"/>
              <a:pathLst>
                <a:path w="1161542" h="1161542">
                  <a:moveTo>
                    <a:pt x="0" y="580771"/>
                  </a:moveTo>
                  <a:cubicBezTo>
                    <a:pt x="0" y="260096"/>
                    <a:pt x="260096" y="0"/>
                    <a:pt x="580771" y="0"/>
                  </a:cubicBezTo>
                  <a:cubicBezTo>
                    <a:pt x="901446" y="0"/>
                    <a:pt x="1161542" y="260096"/>
                    <a:pt x="1161542" y="580771"/>
                  </a:cubicBezTo>
                  <a:cubicBezTo>
                    <a:pt x="1161542" y="901446"/>
                    <a:pt x="901573" y="1161542"/>
                    <a:pt x="580771" y="1161542"/>
                  </a:cubicBezTo>
                  <a:cubicBezTo>
                    <a:pt x="259969" y="1161542"/>
                    <a:pt x="0" y="901573"/>
                    <a:pt x="0" y="58077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45804" y="205094"/>
            <a:ext cx="2357870" cy="1792148"/>
            <a:chOff x="0" y="0"/>
            <a:chExt cx="3143826" cy="2389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3826" cy="2389531"/>
            </a:xfrm>
            <a:custGeom>
              <a:avLst/>
              <a:gdLst/>
              <a:ahLst/>
              <a:cxnLst/>
              <a:rect l="l" t="t" r="r" b="b"/>
              <a:pathLst>
                <a:path w="3143826" h="2389531">
                  <a:moveTo>
                    <a:pt x="0" y="0"/>
                  </a:moveTo>
                  <a:lnTo>
                    <a:pt x="3143826" y="0"/>
                  </a:lnTo>
                  <a:lnTo>
                    <a:pt x="3143826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143826" cy="245620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DAX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111750" y="9152900"/>
            <a:ext cx="871200" cy="871200"/>
            <a:chOff x="0" y="0"/>
            <a:chExt cx="1161600" cy="1161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1600" cy="1161600"/>
            </a:xfrm>
            <a:custGeom>
              <a:avLst/>
              <a:gdLst/>
              <a:ahLst/>
              <a:cxnLst/>
              <a:rect l="l" t="t" r="r" b="b"/>
              <a:pathLst>
                <a:path w="1161600" h="1161600">
                  <a:moveTo>
                    <a:pt x="0" y="0"/>
                  </a:moveTo>
                  <a:lnTo>
                    <a:pt x="1161600" y="0"/>
                  </a:lnTo>
                  <a:lnTo>
                    <a:pt x="1161600" y="1161600"/>
                  </a:lnTo>
                  <a:lnTo>
                    <a:pt x="0" y="116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161600" cy="11901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92285" y="2679934"/>
            <a:ext cx="12127830" cy="7063472"/>
            <a:chOff x="0" y="0"/>
            <a:chExt cx="16170440" cy="9417963"/>
          </a:xfrm>
        </p:grpSpPr>
        <p:sp>
          <p:nvSpPr>
            <p:cNvPr id="11" name="Freeform 11"/>
            <p:cNvSpPr/>
            <p:nvPr/>
          </p:nvSpPr>
          <p:spPr>
            <a:xfrm>
              <a:off x="-1524" y="-1524"/>
              <a:ext cx="16173450" cy="9420987"/>
            </a:xfrm>
            <a:custGeom>
              <a:avLst/>
              <a:gdLst/>
              <a:ahLst/>
              <a:cxnLst/>
              <a:rect l="l" t="t" r="r" b="b"/>
              <a:pathLst>
                <a:path w="16173450" h="9420987">
                  <a:moveTo>
                    <a:pt x="1524" y="0"/>
                  </a:moveTo>
                  <a:lnTo>
                    <a:pt x="16171926" y="0"/>
                  </a:lnTo>
                  <a:cubicBezTo>
                    <a:pt x="16172814" y="0"/>
                    <a:pt x="16173450" y="762"/>
                    <a:pt x="16173450" y="1524"/>
                  </a:cubicBezTo>
                  <a:lnTo>
                    <a:pt x="16173450" y="9419463"/>
                  </a:lnTo>
                  <a:cubicBezTo>
                    <a:pt x="16173450" y="9420352"/>
                    <a:pt x="16172689" y="9420987"/>
                    <a:pt x="16171926" y="9420987"/>
                  </a:cubicBezTo>
                  <a:lnTo>
                    <a:pt x="1524" y="9420987"/>
                  </a:lnTo>
                  <a:cubicBezTo>
                    <a:pt x="635" y="9420987"/>
                    <a:pt x="0" y="9420225"/>
                    <a:pt x="0" y="9419463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48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9419463"/>
                  </a:lnTo>
                  <a:lnTo>
                    <a:pt x="1524" y="9419463"/>
                  </a:lnTo>
                  <a:lnTo>
                    <a:pt x="1524" y="9417939"/>
                  </a:lnTo>
                  <a:lnTo>
                    <a:pt x="16171926" y="9417939"/>
                  </a:lnTo>
                  <a:lnTo>
                    <a:pt x="16171926" y="9419463"/>
                  </a:lnTo>
                  <a:lnTo>
                    <a:pt x="16170402" y="9419463"/>
                  </a:lnTo>
                  <a:lnTo>
                    <a:pt x="16170402" y="1524"/>
                  </a:lnTo>
                  <a:lnTo>
                    <a:pt x="16171926" y="1524"/>
                  </a:lnTo>
                  <a:lnTo>
                    <a:pt x="16171926" y="3048"/>
                  </a:lnTo>
                  <a:lnTo>
                    <a:pt x="1524" y="304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16170440" cy="953226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busiest route = 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VAR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2200" dirty="0" err="1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MaxRoute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MAXX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VALUES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('railway source'[Journey Route]), [Journey Route])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RETURN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FIRSTNONBLANK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FILTER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VALUES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('railway source'[Journey Route]), [Journey Route] = </a:t>
              </a:r>
              <a:r>
                <a:rPr lang="en-US" sz="2200" dirty="0" err="1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MaxRoute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), </a:t>
              </a:r>
              <a:r>
                <a:rPr lang="en-US" sz="2200" dirty="0">
                  <a:solidFill>
                    <a:srgbClr val="098658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-----------------------------------------------------------------------------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Avg. Delayed in Min. = 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CALCULATE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 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    </a:t>
              </a: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AVERAGE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 </a:t>
              </a:r>
              <a:r>
                <a:rPr lang="en-US" sz="2200" dirty="0">
                  <a:solidFill>
                    <a:srgbClr val="001080"/>
                  </a:solidFill>
                  <a:latin typeface="Consolas"/>
                  <a:ea typeface="Consolas"/>
                  <a:cs typeface="Consolas"/>
                  <a:sym typeface="Consolas"/>
                </a:rPr>
                <a:t>'railway source'[Delay Time]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), 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  </a:t>
              </a:r>
              <a:r>
                <a:rPr lang="en-US" sz="2200" dirty="0">
                  <a:solidFill>
                    <a:srgbClr val="001080"/>
                  </a:solidFill>
                  <a:latin typeface="Consolas"/>
                  <a:ea typeface="Consolas"/>
                  <a:cs typeface="Consolas"/>
                  <a:sym typeface="Consolas"/>
                </a:rPr>
                <a:t>'railway source'[Delay Time]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&lt;&gt; </a:t>
              </a: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BLANK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())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-----------------------------------------------------------------------------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Net Revenue = </a:t>
              </a:r>
            </a:p>
            <a:p>
              <a:pPr algn="l">
                <a:lnSpc>
                  <a:spcPts val="3300"/>
                </a:lnSpc>
              </a:pP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CALCULATE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2200" dirty="0">
                  <a:solidFill>
                    <a:srgbClr val="3165BB"/>
                  </a:solidFill>
                  <a:latin typeface="Consolas"/>
                  <a:ea typeface="Consolas"/>
                  <a:cs typeface="Consolas"/>
                  <a:sym typeface="Consolas"/>
                </a:rPr>
                <a:t>SUM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('railway source'[Final Cost]),'railway source'[Refund Request]=</a:t>
              </a:r>
              <a:r>
                <a:rPr lang="en-US" sz="2200" dirty="0">
                  <a:solidFill>
                    <a:srgbClr val="A31515"/>
                  </a:solidFill>
                  <a:latin typeface="Consolas"/>
                  <a:ea typeface="Consolas"/>
                  <a:cs typeface="Consolas"/>
                  <a:sym typeface="Consolas"/>
                </a:rPr>
                <a:t>"No"</a:t>
              </a:r>
              <a:r>
                <a:rPr lang="en-US" sz="2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</a:p>
            <a:p>
              <a:pPr algn="l">
                <a:lnSpc>
                  <a:spcPts val="3300"/>
                </a:lnSpc>
              </a:pPr>
              <a:endParaRPr lang="en-US" sz="2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algn="l">
                <a:lnSpc>
                  <a:spcPts val="264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92285" y="1314142"/>
            <a:ext cx="7853916" cy="1046440"/>
            <a:chOff x="0" y="0"/>
            <a:chExt cx="10471888" cy="13952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71888" cy="1395253"/>
            </a:xfrm>
            <a:custGeom>
              <a:avLst/>
              <a:gdLst/>
              <a:ahLst/>
              <a:cxnLst/>
              <a:rect l="l" t="t" r="r" b="b"/>
              <a:pathLst>
                <a:path w="10471888" h="1395253">
                  <a:moveTo>
                    <a:pt x="0" y="0"/>
                  </a:moveTo>
                  <a:lnTo>
                    <a:pt x="10471888" y="0"/>
                  </a:lnTo>
                  <a:lnTo>
                    <a:pt x="10471888" y="1395253"/>
                  </a:lnTo>
                  <a:lnTo>
                    <a:pt x="0" y="1395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0471888" cy="14524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Used DAX to make some new calculations and make new columns and measures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30564" y="72968"/>
            <a:ext cx="1233570" cy="1134088"/>
          </a:xfrm>
          <a:custGeom>
            <a:avLst/>
            <a:gdLst/>
            <a:ahLst/>
            <a:cxnLst/>
            <a:rect l="l" t="t" r="r" b="b"/>
            <a:pathLst>
              <a:path w="1233570" h="1134088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804" y="631042"/>
            <a:ext cx="10440600" cy="1366200"/>
            <a:chOff x="0" y="0"/>
            <a:chExt cx="13920800" cy="182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20800" cy="1821600"/>
            </a:xfrm>
            <a:custGeom>
              <a:avLst/>
              <a:gdLst/>
              <a:ahLst/>
              <a:cxnLst/>
              <a:rect l="l" t="t" r="r" b="b"/>
              <a:pathLst>
                <a:path w="13920800" h="1821600">
                  <a:moveTo>
                    <a:pt x="0" y="0"/>
                  </a:moveTo>
                  <a:lnTo>
                    <a:pt x="13920800" y="0"/>
                  </a:lnTo>
                  <a:lnTo>
                    <a:pt x="13920800" y="1821600"/>
                  </a:lnTo>
                  <a:lnTo>
                    <a:pt x="0" y="1821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920800" cy="188827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8640"/>
                </a:lnSpc>
              </a:pPr>
              <a:r>
                <a:rPr lang="en-US" sz="7200" b="1">
                  <a:solidFill>
                    <a:srgbClr val="F1B81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 view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383714"/>
            <a:ext cx="11440632" cy="615554"/>
            <a:chOff x="0" y="0"/>
            <a:chExt cx="15254176" cy="8207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54176" cy="820739"/>
            </a:xfrm>
            <a:custGeom>
              <a:avLst/>
              <a:gdLst/>
              <a:ahLst/>
              <a:cxnLst/>
              <a:rect l="l" t="t" r="r" b="b"/>
              <a:pathLst>
                <a:path w="15254176" h="820739">
                  <a:moveTo>
                    <a:pt x="0" y="0"/>
                  </a:moveTo>
                  <a:lnTo>
                    <a:pt x="15254176" y="0"/>
                  </a:lnTo>
                  <a:lnTo>
                    <a:pt x="15254176" y="820739"/>
                  </a:lnTo>
                  <a:lnTo>
                    <a:pt x="0" y="8207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254176" cy="8778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All tables are in relation and there was a hierarchy as shown below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6930564" y="72968"/>
            <a:ext cx="1233570" cy="1134088"/>
          </a:xfrm>
          <a:custGeom>
            <a:avLst/>
            <a:gdLst/>
            <a:ahLst/>
            <a:cxnLst/>
            <a:rect l="l" t="t" r="r" b="b"/>
            <a:pathLst>
              <a:path w="1233570" h="1134088">
                <a:moveTo>
                  <a:pt x="0" y="0"/>
                </a:moveTo>
                <a:lnTo>
                  <a:pt x="1233570" y="0"/>
                </a:lnTo>
                <a:lnTo>
                  <a:pt x="1233570" y="1134088"/>
                </a:lnTo>
                <a:lnTo>
                  <a:pt x="0" y="113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3097" y="3304242"/>
            <a:ext cx="16821806" cy="6305422"/>
          </a:xfrm>
          <a:custGeom>
            <a:avLst/>
            <a:gdLst/>
            <a:ahLst/>
            <a:cxnLst/>
            <a:rect l="l" t="t" r="r" b="b"/>
            <a:pathLst>
              <a:path w="16821806" h="6305422">
                <a:moveTo>
                  <a:pt x="0" y="0"/>
                </a:moveTo>
                <a:lnTo>
                  <a:pt x="16821806" y="0"/>
                </a:lnTo>
                <a:lnTo>
                  <a:pt x="16821806" y="6305422"/>
                </a:lnTo>
                <a:lnTo>
                  <a:pt x="0" y="6305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695" b="-40695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019414" y="-682794"/>
            <a:ext cx="669286" cy="14708114"/>
            <a:chOff x="0" y="0"/>
            <a:chExt cx="176273" cy="3873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273" cy="3873742"/>
            </a:xfrm>
            <a:custGeom>
              <a:avLst/>
              <a:gdLst/>
              <a:ahLst/>
              <a:cxnLst/>
              <a:rect l="l" t="t" r="r" b="b"/>
              <a:pathLst>
                <a:path w="176273" h="3873742">
                  <a:moveTo>
                    <a:pt x="0" y="0"/>
                  </a:moveTo>
                  <a:lnTo>
                    <a:pt x="176273" y="0"/>
                  </a:lnTo>
                  <a:lnTo>
                    <a:pt x="176273" y="3873742"/>
                  </a:lnTo>
                  <a:lnTo>
                    <a:pt x="0" y="3873742"/>
                  </a:lnTo>
                  <a:close/>
                </a:path>
              </a:pathLst>
            </a:custGeom>
            <a:solidFill>
              <a:srgbClr val="10AF7F">
                <a:alpha val="9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273" cy="3911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21314" y="1620656"/>
            <a:ext cx="13045372" cy="4421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24"/>
              </a:lnSpc>
              <a:spcBef>
                <a:spcPct val="0"/>
              </a:spcBef>
            </a:pPr>
            <a:r>
              <a:rPr lang="en-US" sz="12731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ANY QUESTIONS?</a:t>
            </a:r>
          </a:p>
        </p:txBody>
      </p:sp>
      <p:sp>
        <p:nvSpPr>
          <p:cNvPr id="6" name="Freeform 6"/>
          <p:cNvSpPr/>
          <p:nvPr/>
        </p:nvSpPr>
        <p:spPr>
          <a:xfrm>
            <a:off x="7920658" y="7547211"/>
            <a:ext cx="2446685" cy="2255538"/>
          </a:xfrm>
          <a:custGeom>
            <a:avLst/>
            <a:gdLst/>
            <a:ahLst/>
            <a:cxnLst/>
            <a:rect l="l" t="t" r="r" b="b"/>
            <a:pathLst>
              <a:path w="2446685" h="2255538">
                <a:moveTo>
                  <a:pt x="0" y="0"/>
                </a:moveTo>
                <a:lnTo>
                  <a:pt x="2446684" y="0"/>
                </a:lnTo>
                <a:lnTo>
                  <a:pt x="2446684" y="2255537"/>
                </a:lnTo>
                <a:lnTo>
                  <a:pt x="0" y="2255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8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659880"/>
            <a:chOff x="0" y="0"/>
            <a:chExt cx="24384000" cy="887984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2619" b="22619"/>
            <a:stretch>
              <a:fillRect/>
            </a:stretch>
          </p:blipFill>
          <p:spPr>
            <a:xfrm>
              <a:off x="0" y="0"/>
              <a:ext cx="24384000" cy="887984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5400000">
            <a:off x="7019414" y="-682794"/>
            <a:ext cx="669286" cy="14708114"/>
            <a:chOff x="0" y="0"/>
            <a:chExt cx="176273" cy="38737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273" cy="3873742"/>
            </a:xfrm>
            <a:custGeom>
              <a:avLst/>
              <a:gdLst/>
              <a:ahLst/>
              <a:cxnLst/>
              <a:rect l="l" t="t" r="r" b="b"/>
              <a:pathLst>
                <a:path w="176273" h="3873742">
                  <a:moveTo>
                    <a:pt x="0" y="0"/>
                  </a:moveTo>
                  <a:lnTo>
                    <a:pt x="176273" y="0"/>
                  </a:lnTo>
                  <a:lnTo>
                    <a:pt x="176273" y="3873742"/>
                  </a:lnTo>
                  <a:lnTo>
                    <a:pt x="0" y="3873742"/>
                  </a:lnTo>
                  <a:close/>
                </a:path>
              </a:pathLst>
            </a:custGeom>
            <a:solidFill>
              <a:srgbClr val="10AF7F">
                <a:alpha val="9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6273" cy="3911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49048" y="7150025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7"/>
                </a:lnTo>
                <a:lnTo>
                  <a:pt x="0" y="131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61141" y="7306883"/>
            <a:ext cx="615567" cy="657481"/>
          </a:xfrm>
          <a:custGeom>
            <a:avLst/>
            <a:gdLst/>
            <a:ahLst/>
            <a:cxnLst/>
            <a:rect l="l" t="t" r="r" b="b"/>
            <a:pathLst>
              <a:path w="615567" h="657481">
                <a:moveTo>
                  <a:pt x="0" y="0"/>
                </a:moveTo>
                <a:lnTo>
                  <a:pt x="615567" y="0"/>
                </a:lnTo>
                <a:lnTo>
                  <a:pt x="615567" y="657481"/>
                </a:lnTo>
                <a:lnTo>
                  <a:pt x="0" y="657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61141" y="8292672"/>
            <a:ext cx="615567" cy="675519"/>
          </a:xfrm>
          <a:custGeom>
            <a:avLst/>
            <a:gdLst/>
            <a:ahLst/>
            <a:cxnLst/>
            <a:rect l="l" t="t" r="r" b="b"/>
            <a:pathLst>
              <a:path w="615567" h="675519">
                <a:moveTo>
                  <a:pt x="0" y="0"/>
                </a:moveTo>
                <a:lnTo>
                  <a:pt x="615567" y="0"/>
                </a:lnTo>
                <a:lnTo>
                  <a:pt x="615567" y="675519"/>
                </a:lnTo>
                <a:lnTo>
                  <a:pt x="0" y="675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61141" y="9292041"/>
            <a:ext cx="615567" cy="615567"/>
          </a:xfrm>
          <a:custGeom>
            <a:avLst/>
            <a:gdLst/>
            <a:ahLst/>
            <a:cxnLst/>
            <a:rect l="l" t="t" r="r" b="b"/>
            <a:pathLst>
              <a:path w="615567" h="615567">
                <a:moveTo>
                  <a:pt x="0" y="0"/>
                </a:moveTo>
                <a:lnTo>
                  <a:pt x="615567" y="0"/>
                </a:lnTo>
                <a:lnTo>
                  <a:pt x="615567" y="615566"/>
                </a:lnTo>
                <a:lnTo>
                  <a:pt x="0" y="615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50449" y="629643"/>
            <a:ext cx="10856227" cy="1802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3"/>
              </a:lnSpc>
              <a:spcBef>
                <a:spcPct val="0"/>
              </a:spcBef>
            </a:pPr>
            <a:r>
              <a:rPr lang="en-US" sz="10595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THANK YOU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E7F955-9028-4604-C3B1-9F19168A6C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029200" y="7581900"/>
            <a:ext cx="3733800" cy="38246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8AC191-78D5-D003-6EA5-3C024E608895}"/>
              </a:ext>
            </a:extLst>
          </p:cNvPr>
          <p:cNvSpPr/>
          <p:nvPr/>
        </p:nvSpPr>
        <p:spPr>
          <a:xfrm>
            <a:off x="5042115" y="8495246"/>
            <a:ext cx="3733800" cy="38246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35C748-DB43-8DE3-6AB7-1BA5F3565177}"/>
              </a:ext>
            </a:extLst>
          </p:cNvPr>
          <p:cNvSpPr/>
          <p:nvPr/>
        </p:nvSpPr>
        <p:spPr>
          <a:xfrm>
            <a:off x="5042115" y="9408592"/>
            <a:ext cx="3733800" cy="38246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hlinkClick r:id="rId9"/>
            <a:extLst>
              <a:ext uri="{FF2B5EF4-FFF2-40B4-BE49-F238E27FC236}">
                <a16:creationId xmlns:a16="http://schemas.microsoft.com/office/drawing/2014/main" id="{7B2D2012-D236-1D7C-5236-56076CE5E20A}"/>
              </a:ext>
            </a:extLst>
          </p:cNvPr>
          <p:cNvSpPr txBox="1"/>
          <p:nvPr/>
        </p:nvSpPr>
        <p:spPr>
          <a:xfrm>
            <a:off x="5181600" y="7536788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76BE5-DBC5-74AE-F1C4-CCFD9883CC2B}"/>
              </a:ext>
            </a:extLst>
          </p:cNvPr>
          <p:cNvSpPr txBox="1"/>
          <p:nvPr/>
        </p:nvSpPr>
        <p:spPr>
          <a:xfrm>
            <a:off x="5270715" y="9374503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10"/>
              </a:rPr>
              <a:t>PowerBi</a:t>
            </a:r>
            <a:r>
              <a:rPr lang="en-US" sz="2400" dirty="0"/>
              <a:t>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97A434-A507-3E9D-0F0F-CDA0EF45B6C4}"/>
              </a:ext>
            </a:extLst>
          </p:cNvPr>
          <p:cNvSpPr txBox="1"/>
          <p:nvPr/>
        </p:nvSpPr>
        <p:spPr>
          <a:xfrm>
            <a:off x="5257800" y="8464122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Google Drive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6775" y="5849384"/>
            <a:ext cx="3290891" cy="953117"/>
            <a:chOff x="0" y="0"/>
            <a:chExt cx="786305" cy="2277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6305" cy="227732"/>
            </a:xfrm>
            <a:custGeom>
              <a:avLst/>
              <a:gdLst/>
              <a:ahLst/>
              <a:cxnLst/>
              <a:rect l="l" t="t" r="r" b="b"/>
              <a:pathLst>
                <a:path w="786305" h="227732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KHALED ELFEKY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26775" y="7085983"/>
            <a:ext cx="3290891" cy="953117"/>
            <a:chOff x="0" y="0"/>
            <a:chExt cx="786305" cy="2277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6305" cy="227732"/>
            </a:xfrm>
            <a:custGeom>
              <a:avLst/>
              <a:gdLst/>
              <a:ahLst/>
              <a:cxnLst/>
              <a:rect l="l" t="t" r="r" b="b"/>
              <a:pathLst>
                <a:path w="786305" h="227732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MONA MOHAMMEDI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718090" y="9645961"/>
            <a:ext cx="6680225" cy="0"/>
          </a:xfrm>
          <a:prstGeom prst="line">
            <a:avLst/>
          </a:prstGeom>
          <a:ln w="19050" cap="flat">
            <a:solidFill>
              <a:srgbClr val="10AF7F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5426775" y="3218906"/>
            <a:ext cx="3290891" cy="953117"/>
            <a:chOff x="0" y="0"/>
            <a:chExt cx="786305" cy="2277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6305" cy="227732"/>
            </a:xfrm>
            <a:custGeom>
              <a:avLst/>
              <a:gdLst/>
              <a:ahLst/>
              <a:cxnLst/>
              <a:rect l="l" t="t" r="r" b="b"/>
              <a:pathLst>
                <a:path w="786305" h="227732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AHMED FAROUK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833839" y="505060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98971" y="3218906"/>
            <a:ext cx="4494429" cy="6119342"/>
          </a:xfrm>
          <a:custGeom>
            <a:avLst/>
            <a:gdLst/>
            <a:ahLst/>
            <a:cxnLst/>
            <a:rect l="l" t="t" r="r" b="b"/>
            <a:pathLst>
              <a:path w="4494429" h="6119342">
                <a:moveTo>
                  <a:pt x="0" y="0"/>
                </a:moveTo>
                <a:lnTo>
                  <a:pt x="4494429" y="0"/>
                </a:lnTo>
                <a:lnTo>
                  <a:pt x="4494429" y="6119342"/>
                </a:lnTo>
                <a:lnTo>
                  <a:pt x="0" y="6119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23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937104"/>
            <a:ext cx="7673367" cy="1668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MEET OUR PROFESSIONAL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52999" y="3451502"/>
            <a:ext cx="9374016" cy="28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DATA CLEANING AND PREPROCESSING - VISUALIZATION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52999" y="7280497"/>
            <a:ext cx="5588496" cy="28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 dirty="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FINAL PRESENTATION  AND BUSINESS INSIGHTS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52999" y="6044226"/>
            <a:ext cx="5939397" cy="28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9"/>
              </a:lnSpc>
              <a:spcBef>
                <a:spcPct val="0"/>
              </a:spcBef>
            </a:pPr>
            <a:r>
              <a:rPr lang="en-US" sz="1699" b="1" u="none" strike="noStrike" dirty="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DASHBOARD AND VISULIZATION</a:t>
            </a:r>
          </a:p>
        </p:txBody>
      </p:sp>
      <p:grpSp>
        <p:nvGrpSpPr>
          <p:cNvPr id="26" name="Group 8"/>
          <p:cNvGrpSpPr/>
          <p:nvPr/>
        </p:nvGrpSpPr>
        <p:grpSpPr>
          <a:xfrm>
            <a:off x="5426775" y="4533900"/>
            <a:ext cx="3290891" cy="953117"/>
            <a:chOff x="0" y="0"/>
            <a:chExt cx="786305" cy="227732"/>
          </a:xfrm>
        </p:grpSpPr>
        <p:sp>
          <p:nvSpPr>
            <p:cNvPr id="27" name="Freeform 9"/>
            <p:cNvSpPr/>
            <p:nvPr/>
          </p:nvSpPr>
          <p:spPr>
            <a:xfrm>
              <a:off x="0" y="0"/>
              <a:ext cx="786305" cy="227732"/>
            </a:xfrm>
            <a:custGeom>
              <a:avLst/>
              <a:gdLst/>
              <a:ahLst/>
              <a:cxnLst/>
              <a:rect l="l" t="t" r="r" b="b"/>
              <a:pathLst>
                <a:path w="786305" h="227732">
                  <a:moveTo>
                    <a:pt x="0" y="0"/>
                  </a:moveTo>
                  <a:lnTo>
                    <a:pt x="786305" y="0"/>
                  </a:lnTo>
                  <a:lnTo>
                    <a:pt x="786305" y="227732"/>
                  </a:lnTo>
                  <a:lnTo>
                    <a:pt x="0" y="227732"/>
                  </a:lnTo>
                  <a:close/>
                </a:path>
              </a:pathLst>
            </a:custGeom>
            <a:solidFill>
              <a:srgbClr val="24709B"/>
            </a:solidFill>
          </p:spPr>
        </p:sp>
        <p:sp>
          <p:nvSpPr>
            <p:cNvPr id="28" name="TextBox 10"/>
            <p:cNvSpPr txBox="1"/>
            <p:nvPr/>
          </p:nvSpPr>
          <p:spPr>
            <a:xfrm>
              <a:off x="0" y="-57150"/>
              <a:ext cx="786305" cy="284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MOSTAFA AHMED</a:t>
              </a:r>
            </a:p>
          </p:txBody>
        </p:sp>
      </p:grpSp>
      <p:sp>
        <p:nvSpPr>
          <p:cNvPr id="29" name="TextBox 22"/>
          <p:cNvSpPr txBox="1"/>
          <p:nvPr/>
        </p:nvSpPr>
        <p:spPr>
          <a:xfrm>
            <a:off x="9052999" y="4825756"/>
            <a:ext cx="8361350" cy="28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 dirty="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DETERMINE DATA ANALYSIS QUESTIONS AND SET RECOMMENDATIONS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3B83092-FBCA-928D-F4C9-CCFD9772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775" y="8212806"/>
            <a:ext cx="1233487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355083"/>
            <a:ext cx="18288000" cy="3931917"/>
            <a:chOff x="0" y="0"/>
            <a:chExt cx="24384000" cy="524255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1848"/>
            <a:stretch>
              <a:fillRect/>
            </a:stretch>
          </p:blipFill>
          <p:spPr>
            <a:xfrm>
              <a:off x="0" y="0"/>
              <a:ext cx="24384000" cy="524255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179587" y="2811535"/>
            <a:ext cx="5079713" cy="4572248"/>
            <a:chOff x="0" y="0"/>
            <a:chExt cx="1337867" cy="1204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7867" cy="1204213"/>
            </a:xfrm>
            <a:custGeom>
              <a:avLst/>
              <a:gdLst/>
              <a:ahLst/>
              <a:cxnLst/>
              <a:rect l="l" t="t" r="r" b="b"/>
              <a:pathLst>
                <a:path w="1337867" h="1204213">
                  <a:moveTo>
                    <a:pt x="42674" y="0"/>
                  </a:moveTo>
                  <a:lnTo>
                    <a:pt x="1295192" y="0"/>
                  </a:lnTo>
                  <a:cubicBezTo>
                    <a:pt x="1306510" y="0"/>
                    <a:pt x="1317365" y="4496"/>
                    <a:pt x="1325368" y="12499"/>
                  </a:cubicBezTo>
                  <a:cubicBezTo>
                    <a:pt x="1333371" y="20502"/>
                    <a:pt x="1337867" y="31356"/>
                    <a:pt x="1337867" y="42674"/>
                  </a:cubicBezTo>
                  <a:lnTo>
                    <a:pt x="1337867" y="1161539"/>
                  </a:lnTo>
                  <a:cubicBezTo>
                    <a:pt x="1337867" y="1172857"/>
                    <a:pt x="1333371" y="1183711"/>
                    <a:pt x="1325368" y="1191714"/>
                  </a:cubicBezTo>
                  <a:cubicBezTo>
                    <a:pt x="1317365" y="1199717"/>
                    <a:pt x="1306510" y="1204213"/>
                    <a:pt x="1295192" y="1204213"/>
                  </a:cubicBezTo>
                  <a:lnTo>
                    <a:pt x="42674" y="1204213"/>
                  </a:lnTo>
                  <a:cubicBezTo>
                    <a:pt x="31356" y="1204213"/>
                    <a:pt x="20502" y="1199717"/>
                    <a:pt x="12499" y="1191714"/>
                  </a:cubicBezTo>
                  <a:cubicBezTo>
                    <a:pt x="4496" y="1183711"/>
                    <a:pt x="0" y="1172857"/>
                    <a:pt x="0" y="1161539"/>
                  </a:cubicBezTo>
                  <a:lnTo>
                    <a:pt x="0" y="42674"/>
                  </a:lnTo>
                  <a:cubicBezTo>
                    <a:pt x="0" y="31356"/>
                    <a:pt x="4496" y="20502"/>
                    <a:pt x="12499" y="12499"/>
                  </a:cubicBezTo>
                  <a:cubicBezTo>
                    <a:pt x="20502" y="4496"/>
                    <a:pt x="31356" y="0"/>
                    <a:pt x="42674" y="0"/>
                  </a:cubicBezTo>
                  <a:close/>
                </a:path>
              </a:pathLst>
            </a:custGeom>
            <a:solidFill>
              <a:srgbClr val="10AF7F"/>
            </a:solidFill>
            <a:ln w="47625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337867" cy="1251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04144" y="2811535"/>
            <a:ext cx="5079713" cy="4572248"/>
            <a:chOff x="0" y="0"/>
            <a:chExt cx="1337867" cy="12042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7867" cy="1204213"/>
            </a:xfrm>
            <a:custGeom>
              <a:avLst/>
              <a:gdLst/>
              <a:ahLst/>
              <a:cxnLst/>
              <a:rect l="l" t="t" r="r" b="b"/>
              <a:pathLst>
                <a:path w="1337867" h="1204213">
                  <a:moveTo>
                    <a:pt x="42674" y="0"/>
                  </a:moveTo>
                  <a:lnTo>
                    <a:pt x="1295192" y="0"/>
                  </a:lnTo>
                  <a:cubicBezTo>
                    <a:pt x="1306510" y="0"/>
                    <a:pt x="1317365" y="4496"/>
                    <a:pt x="1325368" y="12499"/>
                  </a:cubicBezTo>
                  <a:cubicBezTo>
                    <a:pt x="1333371" y="20502"/>
                    <a:pt x="1337867" y="31356"/>
                    <a:pt x="1337867" y="42674"/>
                  </a:cubicBezTo>
                  <a:lnTo>
                    <a:pt x="1337867" y="1161539"/>
                  </a:lnTo>
                  <a:cubicBezTo>
                    <a:pt x="1337867" y="1172857"/>
                    <a:pt x="1333371" y="1183711"/>
                    <a:pt x="1325368" y="1191714"/>
                  </a:cubicBezTo>
                  <a:cubicBezTo>
                    <a:pt x="1317365" y="1199717"/>
                    <a:pt x="1306510" y="1204213"/>
                    <a:pt x="1295192" y="1204213"/>
                  </a:cubicBezTo>
                  <a:lnTo>
                    <a:pt x="42674" y="1204213"/>
                  </a:lnTo>
                  <a:cubicBezTo>
                    <a:pt x="31356" y="1204213"/>
                    <a:pt x="20502" y="1199717"/>
                    <a:pt x="12499" y="1191714"/>
                  </a:cubicBezTo>
                  <a:cubicBezTo>
                    <a:pt x="4496" y="1183711"/>
                    <a:pt x="0" y="1172857"/>
                    <a:pt x="0" y="1161539"/>
                  </a:cubicBezTo>
                  <a:lnTo>
                    <a:pt x="0" y="42674"/>
                  </a:lnTo>
                  <a:cubicBezTo>
                    <a:pt x="0" y="31356"/>
                    <a:pt x="4496" y="20502"/>
                    <a:pt x="12499" y="12499"/>
                  </a:cubicBezTo>
                  <a:cubicBezTo>
                    <a:pt x="20502" y="4496"/>
                    <a:pt x="31356" y="0"/>
                    <a:pt x="42674" y="0"/>
                  </a:cubicBezTo>
                  <a:close/>
                </a:path>
              </a:pathLst>
            </a:custGeom>
            <a:solidFill>
              <a:srgbClr val="80413B"/>
            </a:solidFill>
            <a:ln w="47625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37867" cy="1251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093664" y="4877811"/>
            <a:ext cx="4100672" cy="195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Explore and visualize operational and sales data from railway journeys across the UK, using real datasets and interactive dashboards.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64906" y="4718936"/>
            <a:ext cx="4563044" cy="273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Records: 31,653 entries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Fields: 18 columns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Content: Covers train ticket transactions, including purchase info, journey details, delays, and refund requests.</a:t>
            </a:r>
          </a:p>
          <a:p>
            <a:pPr algn="just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2716285"/>
            <a:ext cx="4794761" cy="1668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PROJECT GOAL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96067" y="3230229"/>
            <a:ext cx="3095866" cy="134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PROJECT GOAL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1593" y="3230229"/>
            <a:ext cx="3675702" cy="134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DATASET</a:t>
            </a:r>
          </a:p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 b="1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DISCRIPTION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33839" y="532218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74391" cy="10287000"/>
            <a:chOff x="0" y="0"/>
            <a:chExt cx="756585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2653" r="30595"/>
            <a:stretch>
              <a:fillRect/>
            </a:stretch>
          </p:blipFill>
          <p:spPr>
            <a:xfrm>
              <a:off x="0" y="0"/>
              <a:ext cx="7565855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579075" y="9239250"/>
            <a:ext cx="6680225" cy="0"/>
          </a:xfrm>
          <a:prstGeom prst="line">
            <a:avLst/>
          </a:prstGeom>
          <a:ln w="19050" cap="flat">
            <a:solidFill>
              <a:srgbClr val="10AF7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811725" y="1476152"/>
            <a:ext cx="5743513" cy="180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8"/>
              </a:lnSpc>
            </a:pPr>
            <a:r>
              <a:rPr lang="en-US" sz="59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QUESTIONS</a:t>
            </a:r>
          </a:p>
          <a:p>
            <a:pPr algn="l">
              <a:lnSpc>
                <a:spcPts val="7198"/>
              </a:lnSpc>
            </a:pPr>
            <a:r>
              <a:rPr lang="en-US" sz="59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&amp;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11725" y="4590710"/>
            <a:ext cx="9788247" cy="363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•When and where tickets were bought?</a:t>
            </a:r>
          </a:p>
          <a:p>
            <a:pPr algn="just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•How much they cost?</a:t>
            </a:r>
          </a:p>
          <a:p>
            <a:pPr algn="just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•Which stations people traveled between?</a:t>
            </a:r>
          </a:p>
          <a:p>
            <a:pPr algn="just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•Whether the train was on time, delayed, or canceled?</a:t>
            </a:r>
          </a:p>
          <a:p>
            <a:pPr algn="just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•If a refund was requested</a:t>
            </a:r>
          </a:p>
          <a:p>
            <a:pPr algn="just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•And the reason for any delay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833839" y="532218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7608"/>
            <a:ext cx="4552950" cy="10287000"/>
            <a:chOff x="0" y="0"/>
            <a:chExt cx="119913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9131" cy="2709333"/>
            </a:xfrm>
            <a:custGeom>
              <a:avLst/>
              <a:gdLst/>
              <a:ahLst/>
              <a:cxnLst/>
              <a:rect l="l" t="t" r="r" b="b"/>
              <a:pathLst>
                <a:path w="1199131" h="2709333">
                  <a:moveTo>
                    <a:pt x="0" y="0"/>
                  </a:moveTo>
                  <a:lnTo>
                    <a:pt x="1199131" y="0"/>
                  </a:lnTo>
                  <a:lnTo>
                    <a:pt x="11991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AF7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9913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4275" y="1803184"/>
            <a:ext cx="6134100" cy="6680631"/>
            <a:chOff x="0" y="0"/>
            <a:chExt cx="8178800" cy="890750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2874" r="24903"/>
            <a:stretch>
              <a:fillRect/>
            </a:stretch>
          </p:blipFill>
          <p:spPr>
            <a:xfrm>
              <a:off x="0" y="0"/>
              <a:ext cx="8178800" cy="890750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144000" y="1047750"/>
            <a:ext cx="4926238" cy="275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6"/>
              </a:lnSpc>
            </a:pPr>
            <a:r>
              <a:rPr lang="en-US" sz="6212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OUR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07530" y="4576820"/>
            <a:ext cx="8351770" cy="468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6"/>
              </a:lnSpc>
            </a:pPr>
            <a:r>
              <a:rPr lang="en-US" sz="3304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steps we follow:</a:t>
            </a:r>
          </a:p>
          <a:p>
            <a:pPr algn="just">
              <a:lnSpc>
                <a:spcPts val="4626"/>
              </a:lnSpc>
            </a:pPr>
            <a:r>
              <a:rPr lang="en-US" sz="3304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PowerQuery</a:t>
            </a:r>
            <a:endParaRPr lang="en-US" sz="3304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4626"/>
              </a:lnSpc>
            </a:pPr>
            <a:r>
              <a:rPr lang="en-US" sz="3304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Data Cleaning</a:t>
            </a:r>
          </a:p>
          <a:p>
            <a:pPr algn="just">
              <a:lnSpc>
                <a:spcPts val="4626"/>
              </a:lnSpc>
            </a:pPr>
            <a:r>
              <a:rPr lang="en-US" sz="3304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 view</a:t>
            </a:r>
          </a:p>
          <a:p>
            <a:pPr algn="just">
              <a:lnSpc>
                <a:spcPts val="4626"/>
              </a:lnSpc>
            </a:pPr>
            <a:r>
              <a:rPr lang="en-US" sz="3304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DAX </a:t>
            </a:r>
          </a:p>
          <a:p>
            <a:pPr algn="just">
              <a:lnSpc>
                <a:spcPts val="4626"/>
              </a:lnSpc>
            </a:pPr>
            <a:r>
              <a:rPr lang="en-US" sz="3304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Dashboards (Overview, Operation, Sales)</a:t>
            </a:r>
          </a:p>
          <a:p>
            <a:pPr algn="just">
              <a:lnSpc>
                <a:spcPts val="4626"/>
              </a:lnSpc>
            </a:pPr>
            <a:r>
              <a:rPr lang="en-US" sz="3304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Insights</a:t>
            </a:r>
          </a:p>
          <a:p>
            <a:pPr algn="just">
              <a:lnSpc>
                <a:spcPts val="4626"/>
              </a:lnSpc>
              <a:spcBef>
                <a:spcPct val="0"/>
              </a:spcBef>
            </a:pPr>
            <a:r>
              <a:rPr lang="en-US" sz="3304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Recommendations and insights</a:t>
            </a:r>
          </a:p>
        </p:txBody>
      </p:sp>
      <p:sp>
        <p:nvSpPr>
          <p:cNvPr id="9" name="Freeform 9"/>
          <p:cNvSpPr/>
          <p:nvPr/>
        </p:nvSpPr>
        <p:spPr>
          <a:xfrm>
            <a:off x="15833839" y="532218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1497" y="-1566769"/>
            <a:ext cx="7897614" cy="2595469"/>
            <a:chOff x="0" y="0"/>
            <a:chExt cx="2080030" cy="683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0030" cy="683580"/>
            </a:xfrm>
            <a:custGeom>
              <a:avLst/>
              <a:gdLst/>
              <a:ahLst/>
              <a:cxnLst/>
              <a:rect l="l" t="t" r="r" b="b"/>
              <a:pathLst>
                <a:path w="2080030" h="68358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58005" y="9418589"/>
            <a:ext cx="7897614" cy="2595469"/>
            <a:chOff x="0" y="0"/>
            <a:chExt cx="2080030" cy="683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030" cy="683580"/>
            </a:xfrm>
            <a:custGeom>
              <a:avLst/>
              <a:gdLst/>
              <a:ahLst/>
              <a:cxnLst/>
              <a:rect l="l" t="t" r="r" b="b"/>
              <a:pathLst>
                <a:path w="2080030" h="68358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6436" y="1422341"/>
            <a:ext cx="324527" cy="1293405"/>
          </a:xfrm>
          <a:custGeom>
            <a:avLst/>
            <a:gdLst/>
            <a:ahLst/>
            <a:cxnLst/>
            <a:rect l="l" t="t" r="r" b="b"/>
            <a:pathLst>
              <a:path w="324527" h="1293405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97036" y="7582099"/>
            <a:ext cx="324527" cy="1293405"/>
          </a:xfrm>
          <a:custGeom>
            <a:avLst/>
            <a:gdLst/>
            <a:ahLst/>
            <a:cxnLst/>
            <a:rect l="l" t="t" r="r" b="b"/>
            <a:pathLst>
              <a:path w="324527" h="1293405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10427" y="216903"/>
            <a:ext cx="14516677" cy="9853195"/>
          </a:xfrm>
          <a:custGeom>
            <a:avLst/>
            <a:gdLst/>
            <a:ahLst/>
            <a:cxnLst/>
            <a:rect l="l" t="t" r="r" b="b"/>
            <a:pathLst>
              <a:path w="14516677" h="9853195">
                <a:moveTo>
                  <a:pt x="0" y="0"/>
                </a:moveTo>
                <a:lnTo>
                  <a:pt x="14516677" y="0"/>
                </a:lnTo>
                <a:lnTo>
                  <a:pt x="14516677" y="9853194"/>
                </a:lnTo>
                <a:lnTo>
                  <a:pt x="0" y="9853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481020" y="5216279"/>
            <a:ext cx="6468863" cy="146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9"/>
              </a:lnSpc>
              <a:spcBef>
                <a:spcPct val="0"/>
              </a:spcBef>
            </a:pPr>
            <a:r>
              <a:rPr lang="en-US" sz="850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OVERVIEW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3839" y="532218"/>
            <a:ext cx="1425461" cy="1314097"/>
          </a:xfrm>
          <a:custGeom>
            <a:avLst/>
            <a:gdLst/>
            <a:ahLst/>
            <a:cxnLst/>
            <a:rect l="l" t="t" r="r" b="b"/>
            <a:pathLst>
              <a:path w="1425461" h="1314097">
                <a:moveTo>
                  <a:pt x="0" y="0"/>
                </a:moveTo>
                <a:lnTo>
                  <a:pt x="1425461" y="0"/>
                </a:lnTo>
                <a:lnTo>
                  <a:pt x="1425461" y="1314096"/>
                </a:lnTo>
                <a:lnTo>
                  <a:pt x="0" y="13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6470195" cy="10287000"/>
            <a:chOff x="0" y="0"/>
            <a:chExt cx="8626927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2336" r="24051"/>
            <a:stretch>
              <a:fillRect/>
            </a:stretch>
          </p:blipFill>
          <p:spPr>
            <a:xfrm>
              <a:off x="0" y="0"/>
              <a:ext cx="8626927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093624" y="881680"/>
            <a:ext cx="6469185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92726" y="3292920"/>
            <a:ext cx="9866574" cy="5661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Across 65 routes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Total Tickets sold 32,000 tickets sold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generating over £741K in total sales. 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Only 86.82% were on time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While 7.24% were delayed, and 5.94% cancelled. 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busiest route and making high-traffic, with 2,675 journeys is Manchester to Liverpool route.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Total journeys per time slot: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Peak travel was from 8 AM to 10 AM, with nearly 6,000 journeys. 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This helps railway operators plan staffing and maintenance windows more effectively."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93624" y="1750574"/>
            <a:ext cx="6469185" cy="9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>
                <a:solidFill>
                  <a:srgbClr val="F1B810"/>
                </a:solidFill>
                <a:latin typeface="Gordita Bold"/>
                <a:ea typeface="Gordita Bold"/>
                <a:cs typeface="Gordita Bold"/>
                <a:sym typeface="Gordita Bold"/>
              </a:rPr>
              <a:t>PERFORMANCE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1497" y="-1566769"/>
            <a:ext cx="7897614" cy="2595469"/>
            <a:chOff x="0" y="0"/>
            <a:chExt cx="2080030" cy="683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0030" cy="683580"/>
            </a:xfrm>
            <a:custGeom>
              <a:avLst/>
              <a:gdLst/>
              <a:ahLst/>
              <a:cxnLst/>
              <a:rect l="l" t="t" r="r" b="b"/>
              <a:pathLst>
                <a:path w="2080030" h="68358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58005" y="9418589"/>
            <a:ext cx="7897614" cy="2595469"/>
            <a:chOff x="0" y="0"/>
            <a:chExt cx="2080030" cy="683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030" cy="683580"/>
            </a:xfrm>
            <a:custGeom>
              <a:avLst/>
              <a:gdLst/>
              <a:ahLst/>
              <a:cxnLst/>
              <a:rect l="l" t="t" r="r" b="b"/>
              <a:pathLst>
                <a:path w="2080030" h="683580">
                  <a:moveTo>
                    <a:pt x="92147" y="0"/>
                  </a:moveTo>
                  <a:lnTo>
                    <a:pt x="1987883" y="0"/>
                  </a:lnTo>
                  <a:cubicBezTo>
                    <a:pt x="2012322" y="0"/>
                    <a:pt x="2035760" y="9708"/>
                    <a:pt x="2053041" y="26989"/>
                  </a:cubicBezTo>
                  <a:cubicBezTo>
                    <a:pt x="2070322" y="44270"/>
                    <a:pt x="2080030" y="67708"/>
                    <a:pt x="2080030" y="92147"/>
                  </a:cubicBezTo>
                  <a:lnTo>
                    <a:pt x="2080030" y="591433"/>
                  </a:lnTo>
                  <a:cubicBezTo>
                    <a:pt x="2080030" y="615872"/>
                    <a:pt x="2070322" y="639310"/>
                    <a:pt x="2053041" y="656591"/>
                  </a:cubicBezTo>
                  <a:cubicBezTo>
                    <a:pt x="2035760" y="673872"/>
                    <a:pt x="2012322" y="683580"/>
                    <a:pt x="1987883" y="683580"/>
                  </a:cubicBezTo>
                  <a:lnTo>
                    <a:pt x="92147" y="683580"/>
                  </a:lnTo>
                  <a:cubicBezTo>
                    <a:pt x="41256" y="683580"/>
                    <a:pt x="0" y="642325"/>
                    <a:pt x="0" y="591433"/>
                  </a:cubicBezTo>
                  <a:lnTo>
                    <a:pt x="0" y="92147"/>
                  </a:lnTo>
                  <a:cubicBezTo>
                    <a:pt x="0" y="41256"/>
                    <a:pt x="41256" y="0"/>
                    <a:pt x="92147" y="0"/>
                  </a:cubicBezTo>
                  <a:close/>
                </a:path>
              </a:pathLst>
            </a:custGeom>
            <a:solidFill>
              <a:srgbClr val="047A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80030" cy="73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6436" y="1422341"/>
            <a:ext cx="324527" cy="1293405"/>
          </a:xfrm>
          <a:custGeom>
            <a:avLst/>
            <a:gdLst/>
            <a:ahLst/>
            <a:cxnLst/>
            <a:rect l="l" t="t" r="r" b="b"/>
            <a:pathLst>
              <a:path w="324527" h="1293405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97036" y="7582099"/>
            <a:ext cx="324527" cy="1293405"/>
          </a:xfrm>
          <a:custGeom>
            <a:avLst/>
            <a:gdLst/>
            <a:ahLst/>
            <a:cxnLst/>
            <a:rect l="l" t="t" r="r" b="b"/>
            <a:pathLst>
              <a:path w="324527" h="1293405">
                <a:moveTo>
                  <a:pt x="0" y="0"/>
                </a:moveTo>
                <a:lnTo>
                  <a:pt x="324528" y="0"/>
                </a:lnTo>
                <a:lnTo>
                  <a:pt x="324528" y="1293405"/>
                </a:lnTo>
                <a:lnTo>
                  <a:pt x="0" y="129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12427" y="847075"/>
            <a:ext cx="12663147" cy="8592850"/>
          </a:xfrm>
          <a:custGeom>
            <a:avLst/>
            <a:gdLst/>
            <a:ahLst/>
            <a:cxnLst/>
            <a:rect l="l" t="t" r="r" b="b"/>
            <a:pathLst>
              <a:path w="12663147" h="8592850">
                <a:moveTo>
                  <a:pt x="0" y="0"/>
                </a:moveTo>
                <a:lnTo>
                  <a:pt x="12663146" y="0"/>
                </a:lnTo>
                <a:lnTo>
                  <a:pt x="12663146" y="8592850"/>
                </a:lnTo>
                <a:lnTo>
                  <a:pt x="0" y="859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202538" y="5482490"/>
            <a:ext cx="6542554" cy="132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27"/>
              </a:lnSpc>
              <a:spcBef>
                <a:spcPct val="0"/>
              </a:spcBef>
            </a:pPr>
            <a:r>
              <a:rPr lang="en-US" sz="7662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OPERATIONS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5077" y="9629135"/>
            <a:ext cx="15180097" cy="36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Gordita"/>
                <a:ea typeface="Gordita"/>
                <a:cs typeface="Gordita"/>
                <a:sym typeface="Gordita"/>
              </a:rPr>
              <a:t>GOAL: </a:t>
            </a:r>
            <a:r>
              <a:rPr lang="en-US" sz="2000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ASSESS THE PERFORMANCE OF TRAIN JOURNEYS IN TERMS OF EFFICIENCY AND DELAYS.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1198</Words>
  <Application>Microsoft Office PowerPoint</Application>
  <PresentationFormat>Custom</PresentationFormat>
  <Paragraphs>197</Paragraphs>
  <Slides>26</Slides>
  <Notes>4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Consolas</vt:lpstr>
      <vt:lpstr>Gordita Bold</vt:lpstr>
      <vt:lpstr>Gordita</vt:lpstr>
      <vt:lpstr>Public Sans Bold</vt:lpstr>
      <vt:lpstr>Arial</vt:lpstr>
      <vt:lpstr>Public Sans</vt:lpstr>
      <vt:lpstr>Poppins Bold</vt:lpstr>
      <vt:lpstr>Arial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 Railway Rides</dc:title>
  <cp:lastModifiedBy>PI2</cp:lastModifiedBy>
  <cp:revision>3</cp:revision>
  <dcterms:created xsi:type="dcterms:W3CDTF">2006-08-16T00:00:00Z</dcterms:created>
  <dcterms:modified xsi:type="dcterms:W3CDTF">2025-04-15T00:51:28Z</dcterms:modified>
  <dc:identifier>DAGkQ0WZn9o</dc:identifier>
</cp:coreProperties>
</file>